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sldIdLst>
    <p:sldId id="303" r:id="rId2"/>
    <p:sldId id="339" r:id="rId3"/>
    <p:sldId id="309" r:id="rId4"/>
    <p:sldId id="310" r:id="rId5"/>
    <p:sldId id="304" r:id="rId6"/>
    <p:sldId id="335" r:id="rId7"/>
    <p:sldId id="337" r:id="rId8"/>
    <p:sldId id="311" r:id="rId9"/>
    <p:sldId id="313" r:id="rId10"/>
    <p:sldId id="314" r:id="rId11"/>
    <p:sldId id="344" r:id="rId12"/>
    <p:sldId id="315" r:id="rId13"/>
    <p:sldId id="333" r:id="rId14"/>
    <p:sldId id="341" r:id="rId15"/>
    <p:sldId id="340" r:id="rId16"/>
    <p:sldId id="336" r:id="rId17"/>
    <p:sldId id="329" r:id="rId18"/>
    <p:sldId id="318" r:id="rId19"/>
    <p:sldId id="305" r:id="rId20"/>
    <p:sldId id="319" r:id="rId21"/>
    <p:sldId id="343" r:id="rId22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FF00FF"/>
    <a:srgbClr val="00FF00"/>
    <a:srgbClr val="00CCFF"/>
    <a:srgbClr val="CC99CC"/>
    <a:srgbClr val="FF9999"/>
    <a:srgbClr val="00FF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0"/>
    <p:restoredTop sz="94586"/>
  </p:normalViewPr>
  <p:slideViewPr>
    <p:cSldViewPr snapToGrid="0" snapToObjects="1">
      <p:cViewPr varScale="1">
        <p:scale>
          <a:sx n="102" d="100"/>
          <a:sy n="102" d="100"/>
        </p:scale>
        <p:origin x="52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23E4556-32FF-BD4E-80AE-56BEDB408CE9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D342F-EA45-A742-BB99-05FCC0C7592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86699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charset="-128"/>
              </a:rPr>
              <a:t>60s and 70s-era advice</a:t>
            </a: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fld id="{10E27456-66B3-3B49-B23C-B8BBC0758F90}" type="slidenum">
              <a:rPr lang="en-US" altLang="en-US" sz="1200"/>
              <a:pPr eaLnBrk="1" hangingPunct="1"/>
              <a:t>5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736288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5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charset="-128"/>
              </a:rPr>
              <a:t>60s and 70s-era advice</a:t>
            </a:r>
          </a:p>
        </p:txBody>
      </p:sp>
      <p:sp>
        <p:nvSpPr>
          <p:cNvPr id="215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fld id="{511E4E76-2E1E-3641-BBF8-4150F8B38EAE}" type="slidenum">
              <a:rPr lang="en-US" altLang="en-US" sz="1200"/>
              <a:pPr eaLnBrk="1" hangingPunct="1"/>
              <a:t>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995457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charset="-128"/>
              </a:rPr>
              <a:t>60s and 70s-era advice</a:t>
            </a: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fld id="{819FA5F5-28EC-1D47-A0A9-7C36BEFD36DC}" type="slidenum">
              <a:rPr lang="en-US" altLang="en-US" sz="1200"/>
              <a:pPr eaLnBrk="1" hangingPunct="1"/>
              <a:t>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751130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765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charset="-128"/>
              </a:rPr>
              <a:t>Each machine that comes off the assembly line is like a piece of software. This is obviously a false analogy.</a:t>
            </a:r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fld id="{8295BDC1-3026-9F45-A4B5-397C1338EC3F}" type="slidenum">
              <a:rPr lang="en-US" altLang="en-US" sz="1200"/>
              <a:pPr eaLnBrk="1" hangingPunct="1"/>
              <a:t>10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127608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765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charset="-128"/>
              </a:rPr>
              <a:t>Each machine that comes off the assembly line is like a piece of software. This is obviously a false analogy.</a:t>
            </a:r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fld id="{8295BDC1-3026-9F45-A4B5-397C1338EC3F}" type="slidenum">
              <a:rPr lang="en-US" altLang="en-US" sz="1200"/>
              <a:pPr eaLnBrk="1" hangingPunct="1"/>
              <a:t>11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7765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5E80C43-5950-D540-8592-DE1A58816521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A31407-D10C-E84C-91E8-C8F1CCA71D9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0424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1C8DEA-0E85-4049-8A41-C7D699585A0A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5CBCD5-F810-B74D-8C40-D4C1DE7A37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2182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8F6F81-CC2B-074C-8944-8673CDC0A22D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653F2D7-BFB8-A149-9E5A-7EAD7B6119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9986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C2BA876-BB6B-EA4D-ADF3-6AF0E1EB5FDC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712074-7F1E-2C49-AB9E-D61C3FCCEB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9867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EC49246-7A26-DF4F-8CD2-B7FF41D8909F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506F19-16C0-7E45-B4C3-5A007AA5B5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556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308DE4A-331F-BE43-8859-720AE9256C44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EFBC76-149E-4D42-903A-E04DE6143C1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130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9225AF1-8395-DD47-92A3-D3174D4A222C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542C0F-F2E3-AF4D-9A09-A09B625E07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3135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0907C6-2DE4-B644-A7EB-DEAF756D8900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589DEA-C453-4D4F-B7F0-4A431A652C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0303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6D58130-77FE-C84F-B8A9-8D6ED66079FB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0FB2FB-253D-1F49-A19A-E5688782D75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443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978C5CB-DCE0-0643-858F-CA6DA1355CEB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324EE2-8DC6-B549-BC6F-7688EC49366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2798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799C40A-1064-FD47-8360-6B9EFFFE6301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203FEF-4805-C64E-88EB-F9E205981C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7403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fld id="{9C14693F-44E1-004D-9EB3-3E9FA7187FA4}" type="datetimeFigureOut">
              <a:rPr lang="en-US" altLang="en-US"/>
              <a:pPr/>
              <a:t>3/11/19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7E167CB1-2301-014F-AA9D-BB6480477A7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1" t="14462" r="5643" b="4259"/>
          <a:stretch>
            <a:fillRect/>
          </a:stretch>
        </p:blipFill>
        <p:spPr bwMode="auto">
          <a:xfrm>
            <a:off x="0" y="0"/>
            <a:ext cx="9144000" cy="557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2"/>
          <p:cNvSpPr txBox="1">
            <a:spLocks noChangeArrowheads="1"/>
          </p:cNvSpPr>
          <p:nvPr/>
        </p:nvSpPr>
        <p:spPr bwMode="auto">
          <a:xfrm rot="16200000">
            <a:off x="8231981" y="653257"/>
            <a:ext cx="159702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en-US" sz="12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http://flic.kr/p/7u4Xr2</a:t>
            </a:r>
          </a:p>
        </p:txBody>
      </p:sp>
      <p:sp>
        <p:nvSpPr>
          <p:cNvPr id="14339" name="TextBox 1"/>
          <p:cNvSpPr txBox="1">
            <a:spLocks noChangeArrowheads="1"/>
          </p:cNvSpPr>
          <p:nvPr/>
        </p:nvSpPr>
        <p:spPr bwMode="auto">
          <a:xfrm>
            <a:off x="566738" y="5741988"/>
            <a:ext cx="6954837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4400">
                <a:solidFill>
                  <a:srgbClr val="6699FF"/>
                </a:solidFill>
              </a:rPr>
              <a:t>Software Engineering Process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2" name="TextBox 1"/>
          <p:cNvSpPr txBox="1">
            <a:spLocks noChangeArrowheads="1"/>
          </p:cNvSpPr>
          <p:nvPr/>
        </p:nvSpPr>
        <p:spPr bwMode="auto">
          <a:xfrm>
            <a:off x="68263" y="444500"/>
            <a:ext cx="4173537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 dirty="0"/>
              <a:t>What is software engineering more like?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ED874CC-2C24-F448-B352-954F51D243F6}"/>
              </a:ext>
            </a:extLst>
          </p:cNvPr>
          <p:cNvGrpSpPr/>
          <p:nvPr/>
        </p:nvGrpSpPr>
        <p:grpSpPr>
          <a:xfrm>
            <a:off x="0" y="444500"/>
            <a:ext cx="8929688" cy="2978150"/>
            <a:chOff x="0" y="444500"/>
            <a:chExt cx="8929688" cy="2978150"/>
          </a:xfrm>
        </p:grpSpPr>
        <p:grpSp>
          <p:nvGrpSpPr>
            <p:cNvPr id="26625" name="Group 1"/>
            <p:cNvGrpSpPr>
              <a:grpSpLocks/>
            </p:cNvGrpSpPr>
            <p:nvPr/>
          </p:nvGrpSpPr>
          <p:grpSpPr bwMode="auto">
            <a:xfrm>
              <a:off x="4241800" y="444500"/>
              <a:ext cx="4687888" cy="2978150"/>
              <a:chOff x="4241799" y="133048"/>
              <a:chExt cx="4688568" cy="2978809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41799" y="133048"/>
                <a:ext cx="4412303" cy="2954992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22540" name="TextBox 3"/>
              <p:cNvSpPr txBox="1">
                <a:spLocks noChangeArrowheads="1"/>
              </p:cNvSpPr>
              <p:nvPr/>
            </p:nvSpPr>
            <p:spPr bwMode="auto">
              <a:xfrm rot="5400000">
                <a:off x="7978461" y="2159951"/>
                <a:ext cx="1627547" cy="2762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algn="ctr" eaLnBrk="1" hangingPunct="1">
                  <a:defRPr/>
                </a:pPr>
                <a:r>
                  <a:rPr lang="en-US" sz="1200" dirty="0">
                    <a:solidFill>
                      <a:schemeClr val="bg1">
                        <a:lumMod val="75000"/>
                        <a:lumOff val="25000"/>
                      </a:schemeClr>
                    </a:solidFill>
                  </a:rPr>
                  <a:t>http://flic.kr/p/9xmccb</a:t>
                </a:r>
              </a:p>
            </p:txBody>
          </p:sp>
        </p:grpSp>
        <p:sp>
          <p:nvSpPr>
            <p:cNvPr id="26633" name="TextBox 5"/>
            <p:cNvSpPr txBox="1">
              <a:spLocks noChangeArrowheads="1"/>
            </p:cNvSpPr>
            <p:nvPr/>
          </p:nvSpPr>
          <p:spPr bwMode="auto">
            <a:xfrm>
              <a:off x="0" y="2425049"/>
              <a:ext cx="4241800" cy="46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dirty="0"/>
                <a:t>Mass manufacturing?</a:t>
              </a: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6733305" y="476870"/>
              <a:ext cx="1257845" cy="461665"/>
            </a:xfrm>
            <a:prstGeom prst="rect">
              <a:avLst/>
            </a:prstGeom>
            <a:solidFill>
              <a:schemeClr val="bg1">
                <a:alpha val="67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rgbClr val="FF40FF"/>
                  </a:solidFill>
                </a:rPr>
                <a:t>web app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45164" y="896551"/>
              <a:ext cx="720454" cy="276999"/>
            </a:xfrm>
            <a:prstGeom prst="rect">
              <a:avLst/>
            </a:prstGeom>
            <a:solidFill>
              <a:schemeClr val="bg1">
                <a:alpha val="67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rgbClr val="FF40FF"/>
                  </a:solidFill>
                </a:rPr>
                <a:t>web app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459865" y="1087186"/>
              <a:ext cx="545342" cy="215444"/>
            </a:xfrm>
            <a:prstGeom prst="rect">
              <a:avLst/>
            </a:prstGeom>
            <a:solidFill>
              <a:schemeClr val="bg1">
                <a:alpha val="67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800">
                  <a:solidFill>
                    <a:srgbClr val="FF40FF"/>
                  </a:solidFill>
                </a:rPr>
                <a:t>web app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195516" y="1237592"/>
              <a:ext cx="364202" cy="153888"/>
            </a:xfrm>
            <a:prstGeom prst="rect">
              <a:avLst/>
            </a:prstGeom>
            <a:solidFill>
              <a:schemeClr val="bg1">
                <a:alpha val="67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400">
                  <a:solidFill>
                    <a:srgbClr val="FF40FF"/>
                  </a:solidFill>
                </a:rPr>
                <a:t>web app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039ECE7-6A5F-4C41-A81D-31AAA4FDB663}"/>
              </a:ext>
            </a:extLst>
          </p:cNvPr>
          <p:cNvGrpSpPr/>
          <p:nvPr/>
        </p:nvGrpSpPr>
        <p:grpSpPr>
          <a:xfrm>
            <a:off x="0" y="3833564"/>
            <a:ext cx="8929688" cy="2586286"/>
            <a:chOff x="0" y="3833564"/>
            <a:chExt cx="8929688" cy="2586286"/>
          </a:xfrm>
        </p:grpSpPr>
        <p:sp>
          <p:nvSpPr>
            <p:cNvPr id="26631" name="TextBox 8"/>
            <p:cNvSpPr txBox="1">
              <a:spLocks noChangeArrowheads="1"/>
            </p:cNvSpPr>
            <p:nvPr/>
          </p:nvSpPr>
          <p:spPr bwMode="auto">
            <a:xfrm>
              <a:off x="0" y="5375336"/>
              <a:ext cx="4241799" cy="461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dirty="0"/>
                <a:t>New product development?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4241800" y="3833813"/>
              <a:ext cx="4687888" cy="2586037"/>
              <a:chOff x="4241800" y="3833813"/>
              <a:chExt cx="4687888" cy="2586037"/>
            </a:xfrm>
          </p:grpSpPr>
          <p:pic>
            <p:nvPicPr>
              <p:cNvPr id="26628" name="Picture 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02" r="11562"/>
              <a:stretch>
                <a:fillRect/>
              </a:stretch>
            </p:blipFill>
            <p:spPr bwMode="auto">
              <a:xfrm>
                <a:off x="4241800" y="3833813"/>
                <a:ext cx="4411663" cy="25860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6" name="TextBox 3"/>
              <p:cNvSpPr txBox="1">
                <a:spLocks noChangeArrowheads="1"/>
              </p:cNvSpPr>
              <p:nvPr/>
            </p:nvSpPr>
            <p:spPr bwMode="auto">
              <a:xfrm rot="5400000">
                <a:off x="7977982" y="5468144"/>
                <a:ext cx="1627187" cy="276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algn="ctr" eaLnBrk="1" hangingPunct="1">
                  <a:defRPr/>
                </a:pPr>
                <a:r>
                  <a:rPr lang="en-US" sz="1200" dirty="0">
                    <a:solidFill>
                      <a:schemeClr val="bg1">
                        <a:lumMod val="75000"/>
                        <a:lumOff val="25000"/>
                      </a:schemeClr>
                    </a:solidFill>
                  </a:rPr>
                  <a:t>http://flic.kr/p/edV9JR</a:t>
                </a: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5856766" y="3833564"/>
              <a:ext cx="1257845" cy="461665"/>
            </a:xfrm>
            <a:prstGeom prst="rect">
              <a:avLst/>
            </a:prstGeom>
            <a:solidFill>
              <a:schemeClr val="bg1">
                <a:alpha val="67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2400">
                  <a:solidFill>
                    <a:srgbClr val="FF40FF"/>
                  </a:solidFill>
                </a:rPr>
                <a:t>web app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25" name="Group 1"/>
          <p:cNvGrpSpPr>
            <a:grpSpLocks/>
          </p:cNvGrpSpPr>
          <p:nvPr/>
        </p:nvGrpSpPr>
        <p:grpSpPr bwMode="auto">
          <a:xfrm>
            <a:off x="4241800" y="444500"/>
            <a:ext cx="4687888" cy="2978150"/>
            <a:chOff x="4241799" y="133048"/>
            <a:chExt cx="4688568" cy="297880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41799" y="133048"/>
              <a:ext cx="4412303" cy="295499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2540" name="TextBox 3"/>
            <p:cNvSpPr txBox="1">
              <a:spLocks noChangeArrowheads="1"/>
            </p:cNvSpPr>
            <p:nvPr/>
          </p:nvSpPr>
          <p:spPr bwMode="auto">
            <a:xfrm rot="5400000">
              <a:off x="7978461" y="2159951"/>
              <a:ext cx="1627547" cy="276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sz="1200" dirty="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http://flic.kr/p/9xmccb</a:t>
              </a:r>
            </a:p>
          </p:txBody>
        </p:sp>
      </p:grpSp>
      <p:grpSp>
        <p:nvGrpSpPr>
          <p:cNvPr id="26626" name="Group 6"/>
          <p:cNvGrpSpPr>
            <a:grpSpLocks/>
          </p:cNvGrpSpPr>
          <p:nvPr/>
        </p:nvGrpSpPr>
        <p:grpSpPr bwMode="auto">
          <a:xfrm>
            <a:off x="68263" y="444500"/>
            <a:ext cx="4173537" cy="1539875"/>
            <a:chOff x="-9525" y="1082675"/>
            <a:chExt cx="4173538" cy="1539875"/>
          </a:xfrm>
        </p:grpSpPr>
        <p:sp>
          <p:nvSpPr>
            <p:cNvPr id="26632" name="TextBox 1"/>
            <p:cNvSpPr txBox="1">
              <a:spLocks noChangeArrowheads="1"/>
            </p:cNvSpPr>
            <p:nvPr/>
          </p:nvSpPr>
          <p:spPr bwMode="auto">
            <a:xfrm>
              <a:off x="-9525" y="1082675"/>
              <a:ext cx="4173538" cy="1077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3200"/>
                <a:t>Waterfall is a “defined” process control model</a:t>
              </a:r>
            </a:p>
          </p:txBody>
        </p:sp>
        <p:sp>
          <p:nvSpPr>
            <p:cNvPr id="26633" name="TextBox 5"/>
            <p:cNvSpPr txBox="1">
              <a:spLocks noChangeArrowheads="1"/>
            </p:cNvSpPr>
            <p:nvPr/>
          </p:nvSpPr>
          <p:spPr bwMode="auto">
            <a:xfrm>
              <a:off x="0" y="2160588"/>
              <a:ext cx="4148138" cy="46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dirty="0"/>
                <a:t>(good for mass manufacturing)</a:t>
              </a:r>
            </a:p>
          </p:txBody>
        </p:sp>
      </p:grpSp>
      <p:grpSp>
        <p:nvGrpSpPr>
          <p:cNvPr id="26627" name="Group 5"/>
          <p:cNvGrpSpPr>
            <a:grpSpLocks/>
          </p:cNvGrpSpPr>
          <p:nvPr/>
        </p:nvGrpSpPr>
        <p:grpSpPr bwMode="auto">
          <a:xfrm>
            <a:off x="106363" y="3868739"/>
            <a:ext cx="3930650" cy="1869344"/>
            <a:chOff x="98669" y="4090890"/>
            <a:chExt cx="4818062" cy="1869837"/>
          </a:xfrm>
        </p:grpSpPr>
        <p:sp>
          <p:nvSpPr>
            <p:cNvPr id="26630" name="TextBox 7"/>
            <p:cNvSpPr txBox="1">
              <a:spLocks noChangeArrowheads="1"/>
            </p:cNvSpPr>
            <p:nvPr/>
          </p:nvSpPr>
          <p:spPr bwMode="auto">
            <a:xfrm>
              <a:off x="98669" y="4090890"/>
              <a:ext cx="4818062" cy="1076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3200"/>
                <a:t>Software devel. needs an “empirical” model</a:t>
              </a:r>
            </a:p>
          </p:txBody>
        </p:sp>
        <p:sp>
          <p:nvSpPr>
            <p:cNvPr id="26631" name="TextBox 8"/>
            <p:cNvSpPr txBox="1">
              <a:spLocks noChangeArrowheads="1"/>
            </p:cNvSpPr>
            <p:nvPr/>
          </p:nvSpPr>
          <p:spPr bwMode="auto">
            <a:xfrm>
              <a:off x="98669" y="5129511"/>
              <a:ext cx="4818062" cy="831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dirty="0"/>
                <a:t>(good for new product development)</a:t>
              </a:r>
            </a:p>
          </p:txBody>
        </p:sp>
      </p:grpSp>
      <p:pic>
        <p:nvPicPr>
          <p:cNvPr id="26628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2" r="11562"/>
          <a:stretch>
            <a:fillRect/>
          </a:stretch>
        </p:blipFill>
        <p:spPr bwMode="auto">
          <a:xfrm>
            <a:off x="4241800" y="3833813"/>
            <a:ext cx="4411663" cy="258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3"/>
          <p:cNvSpPr txBox="1">
            <a:spLocks noChangeArrowheads="1"/>
          </p:cNvSpPr>
          <p:nvPr/>
        </p:nvSpPr>
        <p:spPr bwMode="auto">
          <a:xfrm rot="5400000">
            <a:off x="7977982" y="5468144"/>
            <a:ext cx="16271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http://flic.kr/p/edV9JR</a:t>
            </a:r>
          </a:p>
        </p:txBody>
      </p:sp>
    </p:spTree>
    <p:extLst>
      <p:ext uri="{BB962C8B-B14F-4D97-AF65-F5344CB8AC3E}">
        <p14:creationId xmlns:p14="http://schemas.microsoft.com/office/powerpoint/2010/main" val="612171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2"/>
          <p:cNvSpPr>
            <a:spLocks noGrp="1"/>
          </p:cNvSpPr>
          <p:nvPr>
            <p:ph type="title"/>
          </p:nvPr>
        </p:nvSpPr>
        <p:spPr>
          <a:xfrm>
            <a:off x="457200" y="23813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Basis of empirical process model…</a:t>
            </a:r>
          </a:p>
        </p:txBody>
      </p:sp>
      <p:grpSp>
        <p:nvGrpSpPr>
          <p:cNvPr id="28674" name="Group 9"/>
          <p:cNvGrpSpPr>
            <a:grpSpLocks/>
          </p:cNvGrpSpPr>
          <p:nvPr/>
        </p:nvGrpSpPr>
        <p:grpSpPr bwMode="auto">
          <a:xfrm>
            <a:off x="2938463" y="1363663"/>
            <a:ext cx="3267075" cy="4319587"/>
            <a:chOff x="7158253" y="269370"/>
            <a:chExt cx="1888632" cy="2494631"/>
          </a:xfrm>
        </p:grpSpPr>
        <p:sp>
          <p:nvSpPr>
            <p:cNvPr id="28675" name="TextBox 4"/>
            <p:cNvSpPr txBox="1">
              <a:spLocks noChangeArrowheads="1"/>
            </p:cNvSpPr>
            <p:nvPr/>
          </p:nvSpPr>
          <p:spPr bwMode="auto">
            <a:xfrm>
              <a:off x="7477132" y="269370"/>
              <a:ext cx="1251725" cy="408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4000"/>
                <a:t>Feedback</a:t>
              </a:r>
            </a:p>
          </p:txBody>
        </p:sp>
        <p:sp>
          <p:nvSpPr>
            <p:cNvPr id="28676" name="TextBox 5"/>
            <p:cNvSpPr txBox="1">
              <a:spLocks noChangeArrowheads="1"/>
            </p:cNvSpPr>
            <p:nvPr/>
          </p:nvSpPr>
          <p:spPr bwMode="auto">
            <a:xfrm>
              <a:off x="7452139" y="2355241"/>
              <a:ext cx="1450494" cy="408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4000"/>
                <a:t>Adaptation</a:t>
              </a:r>
            </a:p>
          </p:txBody>
        </p:sp>
        <p:sp>
          <p:nvSpPr>
            <p:cNvPr id="8" name="Curved Down Arrow 7"/>
            <p:cNvSpPr/>
            <p:nvPr/>
          </p:nvSpPr>
          <p:spPr>
            <a:xfrm>
              <a:off x="7340876" y="675515"/>
              <a:ext cx="1706009" cy="832461"/>
            </a:xfrm>
            <a:prstGeom prst="curvedDownArrow">
              <a:avLst>
                <a:gd name="adj1" fmla="val 47770"/>
                <a:gd name="adj2" fmla="val 94968"/>
                <a:gd name="adj3" fmla="val 46479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4000">
                <a:solidFill>
                  <a:schemeClr val="tx1"/>
                </a:solidFill>
              </a:endParaRPr>
            </a:p>
          </p:txBody>
        </p:sp>
        <p:sp>
          <p:nvSpPr>
            <p:cNvPr id="9" name="Curved Down Arrow 8"/>
            <p:cNvSpPr/>
            <p:nvPr/>
          </p:nvSpPr>
          <p:spPr>
            <a:xfrm rot="10800000">
              <a:off x="7158253" y="1562068"/>
              <a:ext cx="1706009" cy="833377"/>
            </a:xfrm>
            <a:prstGeom prst="curvedDownArrow">
              <a:avLst>
                <a:gd name="adj1" fmla="val 47770"/>
                <a:gd name="adj2" fmla="val 94968"/>
                <a:gd name="adj3" fmla="val 46479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4000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Iterative Development Process</a:t>
            </a:r>
          </a:p>
        </p:txBody>
      </p:sp>
      <p:grpSp>
        <p:nvGrpSpPr>
          <p:cNvPr id="29698" name="Group 38"/>
          <p:cNvGrpSpPr>
            <a:grpSpLocks/>
          </p:cNvGrpSpPr>
          <p:nvPr/>
        </p:nvGrpSpPr>
        <p:grpSpPr bwMode="auto">
          <a:xfrm>
            <a:off x="122238" y="1082675"/>
            <a:ext cx="10566400" cy="5468938"/>
            <a:chOff x="48495" y="871659"/>
            <a:chExt cx="10567230" cy="5468538"/>
          </a:xfrm>
        </p:grpSpPr>
        <p:sp>
          <p:nvSpPr>
            <p:cNvPr id="20" name="Arc 19"/>
            <p:cNvSpPr/>
            <p:nvPr/>
          </p:nvSpPr>
          <p:spPr>
            <a:xfrm>
              <a:off x="3317414" y="2449519"/>
              <a:ext cx="2906941" cy="2904913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Arc 20"/>
            <p:cNvSpPr/>
            <p:nvPr/>
          </p:nvSpPr>
          <p:spPr>
            <a:xfrm rot="5400000">
              <a:off x="3317634" y="2531842"/>
              <a:ext cx="2906500" cy="2906941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Arc 23"/>
            <p:cNvSpPr/>
            <p:nvPr/>
          </p:nvSpPr>
          <p:spPr>
            <a:xfrm rot="10800000">
              <a:off x="3249146" y="2532063"/>
              <a:ext cx="2905353" cy="2906500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Arc 24"/>
            <p:cNvSpPr/>
            <p:nvPr/>
          </p:nvSpPr>
          <p:spPr>
            <a:xfrm rot="16200000">
              <a:off x="3249367" y="2449298"/>
              <a:ext cx="2904913" cy="2905353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Arc 25"/>
            <p:cNvSpPr/>
            <p:nvPr/>
          </p:nvSpPr>
          <p:spPr>
            <a:xfrm rot="5400000" flipV="1">
              <a:off x="1703814" y="541975"/>
              <a:ext cx="2906499" cy="3981763"/>
            </a:xfrm>
            <a:prstGeom prst="arc">
              <a:avLst/>
            </a:prstGeom>
            <a:ln w="203200" cmpd="sng">
              <a:solidFill>
                <a:schemeClr val="tx1">
                  <a:lumMod val="50000"/>
                </a:schemeClr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9704" name="TextBox 28"/>
            <p:cNvSpPr txBox="1">
              <a:spLocks noChangeArrowheads="1"/>
            </p:cNvSpPr>
            <p:nvPr/>
          </p:nvSpPr>
          <p:spPr bwMode="auto">
            <a:xfrm rot="1329207">
              <a:off x="2064173" y="2787839"/>
              <a:ext cx="129299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Planning</a:t>
              </a:r>
            </a:p>
          </p:txBody>
        </p:sp>
        <p:sp>
          <p:nvSpPr>
            <p:cNvPr id="29705" name="TextBox 29"/>
            <p:cNvSpPr txBox="1">
              <a:spLocks noChangeArrowheads="1"/>
            </p:cNvSpPr>
            <p:nvPr/>
          </p:nvSpPr>
          <p:spPr bwMode="auto">
            <a:xfrm rot="3160444">
              <a:off x="2270538" y="1632369"/>
              <a:ext cx="198308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Requirements</a:t>
              </a:r>
            </a:p>
          </p:txBody>
        </p:sp>
        <p:sp>
          <p:nvSpPr>
            <p:cNvPr id="29706" name="TextBox 30"/>
            <p:cNvSpPr txBox="1">
              <a:spLocks noChangeArrowheads="1"/>
            </p:cNvSpPr>
            <p:nvPr/>
          </p:nvSpPr>
          <p:spPr bwMode="auto">
            <a:xfrm rot="-4753199">
              <a:off x="4616702" y="1574581"/>
              <a:ext cx="123077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Analysis</a:t>
              </a:r>
            </a:p>
          </p:txBody>
        </p:sp>
        <p:sp>
          <p:nvSpPr>
            <p:cNvPr id="29707" name="TextBox 31"/>
            <p:cNvSpPr txBox="1">
              <a:spLocks noChangeArrowheads="1"/>
            </p:cNvSpPr>
            <p:nvPr/>
          </p:nvSpPr>
          <p:spPr bwMode="auto">
            <a:xfrm rot="-2903417">
              <a:off x="5633572" y="2154594"/>
              <a:ext cx="104307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Design</a:t>
              </a:r>
            </a:p>
          </p:txBody>
        </p:sp>
        <p:sp>
          <p:nvSpPr>
            <p:cNvPr id="29708" name="TextBox 32"/>
            <p:cNvSpPr txBox="1">
              <a:spLocks noChangeArrowheads="1"/>
            </p:cNvSpPr>
            <p:nvPr/>
          </p:nvSpPr>
          <p:spPr bwMode="auto">
            <a:xfrm rot="-1392561">
              <a:off x="6226935" y="2787115"/>
              <a:ext cx="225269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Implementation</a:t>
              </a:r>
            </a:p>
          </p:txBody>
        </p:sp>
        <p:sp>
          <p:nvSpPr>
            <p:cNvPr id="29709" name="TextBox 33"/>
            <p:cNvSpPr txBox="1">
              <a:spLocks noChangeArrowheads="1"/>
            </p:cNvSpPr>
            <p:nvPr/>
          </p:nvSpPr>
          <p:spPr bwMode="auto">
            <a:xfrm>
              <a:off x="7128234" y="5747173"/>
              <a:ext cx="176277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b="1">
                  <a:solidFill>
                    <a:srgbClr val="7F7F7F"/>
                  </a:solidFill>
                </a:rPr>
                <a:t>Deployment</a:t>
              </a:r>
            </a:p>
          </p:txBody>
        </p:sp>
        <p:sp>
          <p:nvSpPr>
            <p:cNvPr id="29710" name="TextBox 34"/>
            <p:cNvSpPr txBox="1">
              <a:spLocks noChangeArrowheads="1"/>
            </p:cNvSpPr>
            <p:nvPr/>
          </p:nvSpPr>
          <p:spPr bwMode="auto">
            <a:xfrm rot="1139878">
              <a:off x="6179802" y="4438439"/>
              <a:ext cx="110604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Testing</a:t>
              </a:r>
            </a:p>
          </p:txBody>
        </p:sp>
        <p:sp>
          <p:nvSpPr>
            <p:cNvPr id="29711" name="TextBox 35"/>
            <p:cNvSpPr txBox="1">
              <a:spLocks noChangeArrowheads="1"/>
            </p:cNvSpPr>
            <p:nvPr/>
          </p:nvSpPr>
          <p:spPr bwMode="auto">
            <a:xfrm rot="-2225573">
              <a:off x="2136354" y="5139217"/>
              <a:ext cx="153584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Evaluation</a:t>
              </a:r>
            </a:p>
          </p:txBody>
        </p:sp>
        <p:sp>
          <p:nvSpPr>
            <p:cNvPr id="24592" name="TextBox 36"/>
            <p:cNvSpPr txBox="1">
              <a:spLocks noChangeArrowheads="1"/>
            </p:cNvSpPr>
            <p:nvPr/>
          </p:nvSpPr>
          <p:spPr bwMode="auto">
            <a:xfrm>
              <a:off x="48495" y="2633655"/>
              <a:ext cx="1292327" cy="830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  <a:t>Initial</a:t>
              </a:r>
              <a:b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</a:br>
              <a: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  <a:t>Planning</a:t>
              </a:r>
            </a:p>
          </p:txBody>
        </p:sp>
        <p:sp>
          <p:nvSpPr>
            <p:cNvPr id="38" name="Arc 37"/>
            <p:cNvSpPr/>
            <p:nvPr/>
          </p:nvSpPr>
          <p:spPr>
            <a:xfrm rot="5400000" flipV="1">
              <a:off x="6556389" y="2280861"/>
              <a:ext cx="2906500" cy="5212172"/>
            </a:xfrm>
            <a:prstGeom prst="arc">
              <a:avLst>
                <a:gd name="adj1" fmla="val 16870527"/>
                <a:gd name="adj2" fmla="val 556620"/>
              </a:avLst>
            </a:prstGeom>
            <a:ln w="203200" cmpd="sng">
              <a:solidFill>
                <a:srgbClr val="7F7F7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Iterative Development Process</a:t>
            </a:r>
          </a:p>
        </p:txBody>
      </p:sp>
      <p:grpSp>
        <p:nvGrpSpPr>
          <p:cNvPr id="30722" name="Group 38"/>
          <p:cNvGrpSpPr>
            <a:grpSpLocks/>
          </p:cNvGrpSpPr>
          <p:nvPr/>
        </p:nvGrpSpPr>
        <p:grpSpPr bwMode="auto">
          <a:xfrm>
            <a:off x="122238" y="1082675"/>
            <a:ext cx="10566400" cy="5468938"/>
            <a:chOff x="48495" y="871659"/>
            <a:chExt cx="10567230" cy="5468538"/>
          </a:xfrm>
        </p:grpSpPr>
        <p:sp>
          <p:nvSpPr>
            <p:cNvPr id="20" name="Arc 19"/>
            <p:cNvSpPr/>
            <p:nvPr/>
          </p:nvSpPr>
          <p:spPr>
            <a:xfrm>
              <a:off x="3317414" y="2449519"/>
              <a:ext cx="2906941" cy="2904913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Arc 20"/>
            <p:cNvSpPr/>
            <p:nvPr/>
          </p:nvSpPr>
          <p:spPr>
            <a:xfrm rot="5400000">
              <a:off x="3317634" y="2531842"/>
              <a:ext cx="2906500" cy="2906941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Arc 23"/>
            <p:cNvSpPr/>
            <p:nvPr/>
          </p:nvSpPr>
          <p:spPr>
            <a:xfrm rot="10800000">
              <a:off x="3249146" y="2532063"/>
              <a:ext cx="2905353" cy="2906500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Arc 24"/>
            <p:cNvSpPr/>
            <p:nvPr/>
          </p:nvSpPr>
          <p:spPr>
            <a:xfrm rot="16200000">
              <a:off x="3249367" y="2449298"/>
              <a:ext cx="2904913" cy="2905353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Arc 25"/>
            <p:cNvSpPr/>
            <p:nvPr/>
          </p:nvSpPr>
          <p:spPr>
            <a:xfrm rot="5400000" flipV="1">
              <a:off x="1703814" y="541975"/>
              <a:ext cx="2906499" cy="3981763"/>
            </a:xfrm>
            <a:prstGeom prst="arc">
              <a:avLst/>
            </a:prstGeom>
            <a:ln w="203200" cmpd="sng">
              <a:solidFill>
                <a:schemeClr val="tx1">
                  <a:lumMod val="50000"/>
                </a:schemeClr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729" name="TextBox 28"/>
            <p:cNvSpPr txBox="1">
              <a:spLocks noChangeArrowheads="1"/>
            </p:cNvSpPr>
            <p:nvPr/>
          </p:nvSpPr>
          <p:spPr bwMode="auto">
            <a:xfrm rot="1329207">
              <a:off x="2064173" y="2787839"/>
              <a:ext cx="129299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Planning</a:t>
              </a:r>
            </a:p>
          </p:txBody>
        </p:sp>
        <p:sp>
          <p:nvSpPr>
            <p:cNvPr id="30730" name="TextBox 29"/>
            <p:cNvSpPr txBox="1">
              <a:spLocks noChangeArrowheads="1"/>
            </p:cNvSpPr>
            <p:nvPr/>
          </p:nvSpPr>
          <p:spPr bwMode="auto">
            <a:xfrm rot="3160444">
              <a:off x="2270538" y="1632369"/>
              <a:ext cx="198308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Requirements</a:t>
              </a:r>
            </a:p>
          </p:txBody>
        </p:sp>
        <p:sp>
          <p:nvSpPr>
            <p:cNvPr id="30731" name="TextBox 30"/>
            <p:cNvSpPr txBox="1">
              <a:spLocks noChangeArrowheads="1"/>
            </p:cNvSpPr>
            <p:nvPr/>
          </p:nvSpPr>
          <p:spPr bwMode="auto">
            <a:xfrm rot="-4753199">
              <a:off x="4616702" y="1574581"/>
              <a:ext cx="123077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Analysis</a:t>
              </a:r>
            </a:p>
          </p:txBody>
        </p:sp>
        <p:sp>
          <p:nvSpPr>
            <p:cNvPr id="30732" name="TextBox 31"/>
            <p:cNvSpPr txBox="1">
              <a:spLocks noChangeArrowheads="1"/>
            </p:cNvSpPr>
            <p:nvPr/>
          </p:nvSpPr>
          <p:spPr bwMode="auto">
            <a:xfrm rot="-2903417">
              <a:off x="5633572" y="2154594"/>
              <a:ext cx="104307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Design</a:t>
              </a:r>
            </a:p>
          </p:txBody>
        </p:sp>
        <p:sp>
          <p:nvSpPr>
            <p:cNvPr id="30733" name="TextBox 32"/>
            <p:cNvSpPr txBox="1">
              <a:spLocks noChangeArrowheads="1"/>
            </p:cNvSpPr>
            <p:nvPr/>
          </p:nvSpPr>
          <p:spPr bwMode="auto">
            <a:xfrm rot="-1392561">
              <a:off x="6226935" y="2787115"/>
              <a:ext cx="225269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Implementation</a:t>
              </a:r>
            </a:p>
          </p:txBody>
        </p:sp>
        <p:sp>
          <p:nvSpPr>
            <p:cNvPr id="30734" name="TextBox 33"/>
            <p:cNvSpPr txBox="1">
              <a:spLocks noChangeArrowheads="1"/>
            </p:cNvSpPr>
            <p:nvPr/>
          </p:nvSpPr>
          <p:spPr bwMode="auto">
            <a:xfrm>
              <a:off x="7128234" y="5747173"/>
              <a:ext cx="176277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b="1">
                  <a:solidFill>
                    <a:srgbClr val="7F7F7F"/>
                  </a:solidFill>
                </a:rPr>
                <a:t>Deployment</a:t>
              </a:r>
            </a:p>
          </p:txBody>
        </p:sp>
        <p:sp>
          <p:nvSpPr>
            <p:cNvPr id="30735" name="TextBox 34"/>
            <p:cNvSpPr txBox="1">
              <a:spLocks noChangeArrowheads="1"/>
            </p:cNvSpPr>
            <p:nvPr/>
          </p:nvSpPr>
          <p:spPr bwMode="auto">
            <a:xfrm rot="1139878">
              <a:off x="6179802" y="4438439"/>
              <a:ext cx="110604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Testing</a:t>
              </a:r>
            </a:p>
          </p:txBody>
        </p:sp>
        <p:sp>
          <p:nvSpPr>
            <p:cNvPr id="30736" name="TextBox 35"/>
            <p:cNvSpPr txBox="1">
              <a:spLocks noChangeArrowheads="1"/>
            </p:cNvSpPr>
            <p:nvPr/>
          </p:nvSpPr>
          <p:spPr bwMode="auto">
            <a:xfrm rot="-2225573">
              <a:off x="2136354" y="5139217"/>
              <a:ext cx="153584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Evaluation</a:t>
              </a:r>
            </a:p>
          </p:txBody>
        </p:sp>
        <p:sp>
          <p:nvSpPr>
            <p:cNvPr id="24592" name="TextBox 36"/>
            <p:cNvSpPr txBox="1">
              <a:spLocks noChangeArrowheads="1"/>
            </p:cNvSpPr>
            <p:nvPr/>
          </p:nvSpPr>
          <p:spPr bwMode="auto">
            <a:xfrm>
              <a:off x="48495" y="2633655"/>
              <a:ext cx="1292327" cy="830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  <a:t>Initial</a:t>
              </a:r>
              <a:b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</a:br>
              <a: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  <a:t>Planning</a:t>
              </a:r>
            </a:p>
          </p:txBody>
        </p:sp>
        <p:sp>
          <p:nvSpPr>
            <p:cNvPr id="38" name="Arc 37"/>
            <p:cNvSpPr/>
            <p:nvPr/>
          </p:nvSpPr>
          <p:spPr>
            <a:xfrm rot="5400000" flipV="1">
              <a:off x="6556389" y="2280861"/>
              <a:ext cx="2906500" cy="5212172"/>
            </a:xfrm>
            <a:prstGeom prst="arc">
              <a:avLst>
                <a:gd name="adj1" fmla="val 16870527"/>
                <a:gd name="adj2" fmla="val 556620"/>
              </a:avLst>
            </a:prstGeom>
            <a:ln w="203200" cmpd="sng">
              <a:solidFill>
                <a:srgbClr val="7F7F7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3851275" y="3211513"/>
            <a:ext cx="1941513" cy="181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2800">
                <a:solidFill>
                  <a:srgbClr val="FF00FF"/>
                </a:solidFill>
              </a:rPr>
              <a:t>Where are</a:t>
            </a:r>
          </a:p>
          <a:p>
            <a:pPr algn="ctr" eaLnBrk="1" hangingPunct="1"/>
            <a:r>
              <a:rPr lang="en-US" altLang="en-US" sz="2800">
                <a:solidFill>
                  <a:srgbClr val="FF00FF"/>
                </a:solidFill>
              </a:rPr>
              <a:t>feedback</a:t>
            </a:r>
          </a:p>
          <a:p>
            <a:pPr algn="ctr" eaLnBrk="1" hangingPunct="1"/>
            <a:r>
              <a:rPr lang="en-US" altLang="en-US" sz="2800">
                <a:solidFill>
                  <a:srgbClr val="FF00FF"/>
                </a:solidFill>
              </a:rPr>
              <a:t>&amp;</a:t>
            </a:r>
          </a:p>
          <a:p>
            <a:pPr algn="ctr" eaLnBrk="1" hangingPunct="1"/>
            <a:r>
              <a:rPr lang="en-US" altLang="en-US" sz="2800">
                <a:solidFill>
                  <a:srgbClr val="FF00FF"/>
                </a:solidFill>
              </a:rPr>
              <a:t>adaptation?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Iterative Development Process</a:t>
            </a:r>
          </a:p>
        </p:txBody>
      </p:sp>
      <p:grpSp>
        <p:nvGrpSpPr>
          <p:cNvPr id="31746" name="Group 38"/>
          <p:cNvGrpSpPr>
            <a:grpSpLocks/>
          </p:cNvGrpSpPr>
          <p:nvPr/>
        </p:nvGrpSpPr>
        <p:grpSpPr bwMode="auto">
          <a:xfrm>
            <a:off x="122238" y="1082675"/>
            <a:ext cx="10566400" cy="5468938"/>
            <a:chOff x="48495" y="871659"/>
            <a:chExt cx="10567230" cy="5468538"/>
          </a:xfrm>
        </p:grpSpPr>
        <p:sp>
          <p:nvSpPr>
            <p:cNvPr id="20" name="Arc 19"/>
            <p:cNvSpPr/>
            <p:nvPr/>
          </p:nvSpPr>
          <p:spPr>
            <a:xfrm>
              <a:off x="3317414" y="2449519"/>
              <a:ext cx="2906941" cy="2904913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Arc 20"/>
            <p:cNvSpPr/>
            <p:nvPr/>
          </p:nvSpPr>
          <p:spPr>
            <a:xfrm rot="5400000">
              <a:off x="3317634" y="2531842"/>
              <a:ext cx="2906500" cy="2906941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Arc 23"/>
            <p:cNvSpPr/>
            <p:nvPr/>
          </p:nvSpPr>
          <p:spPr>
            <a:xfrm rot="10800000">
              <a:off x="3249146" y="2532063"/>
              <a:ext cx="2905353" cy="2906500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Arc 24"/>
            <p:cNvSpPr/>
            <p:nvPr/>
          </p:nvSpPr>
          <p:spPr>
            <a:xfrm rot="16200000">
              <a:off x="3249367" y="2449298"/>
              <a:ext cx="2904913" cy="2905353"/>
            </a:xfrm>
            <a:prstGeom prst="arc">
              <a:avLst/>
            </a:prstGeom>
            <a:ln w="203200" cmpd="sng">
              <a:solidFill>
                <a:srgbClr val="00CCF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Arc 25"/>
            <p:cNvSpPr/>
            <p:nvPr/>
          </p:nvSpPr>
          <p:spPr>
            <a:xfrm rot="5400000" flipV="1">
              <a:off x="1703814" y="541975"/>
              <a:ext cx="2906499" cy="3981763"/>
            </a:xfrm>
            <a:prstGeom prst="arc">
              <a:avLst/>
            </a:prstGeom>
            <a:ln w="203200" cmpd="sng">
              <a:solidFill>
                <a:schemeClr val="tx1">
                  <a:lumMod val="50000"/>
                </a:schemeClr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1756" name="TextBox 28"/>
            <p:cNvSpPr txBox="1">
              <a:spLocks noChangeArrowheads="1"/>
            </p:cNvSpPr>
            <p:nvPr/>
          </p:nvSpPr>
          <p:spPr bwMode="auto">
            <a:xfrm rot="1329207">
              <a:off x="2064173" y="2787839"/>
              <a:ext cx="129299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Planning</a:t>
              </a:r>
            </a:p>
          </p:txBody>
        </p:sp>
        <p:sp>
          <p:nvSpPr>
            <p:cNvPr id="31757" name="TextBox 29"/>
            <p:cNvSpPr txBox="1">
              <a:spLocks noChangeArrowheads="1"/>
            </p:cNvSpPr>
            <p:nvPr/>
          </p:nvSpPr>
          <p:spPr bwMode="auto">
            <a:xfrm rot="3160444">
              <a:off x="2270538" y="1632369"/>
              <a:ext cx="198308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Requirements</a:t>
              </a:r>
            </a:p>
          </p:txBody>
        </p:sp>
        <p:sp>
          <p:nvSpPr>
            <p:cNvPr id="31758" name="TextBox 30"/>
            <p:cNvSpPr txBox="1">
              <a:spLocks noChangeArrowheads="1"/>
            </p:cNvSpPr>
            <p:nvPr/>
          </p:nvSpPr>
          <p:spPr bwMode="auto">
            <a:xfrm rot="-4753199">
              <a:off x="4616702" y="1574581"/>
              <a:ext cx="123077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Analysis</a:t>
              </a:r>
            </a:p>
          </p:txBody>
        </p:sp>
        <p:sp>
          <p:nvSpPr>
            <p:cNvPr id="31759" name="TextBox 31"/>
            <p:cNvSpPr txBox="1">
              <a:spLocks noChangeArrowheads="1"/>
            </p:cNvSpPr>
            <p:nvPr/>
          </p:nvSpPr>
          <p:spPr bwMode="auto">
            <a:xfrm rot="-2903417">
              <a:off x="5633572" y="2154594"/>
              <a:ext cx="104307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Design</a:t>
              </a:r>
            </a:p>
          </p:txBody>
        </p:sp>
        <p:sp>
          <p:nvSpPr>
            <p:cNvPr id="31760" name="TextBox 32"/>
            <p:cNvSpPr txBox="1">
              <a:spLocks noChangeArrowheads="1"/>
            </p:cNvSpPr>
            <p:nvPr/>
          </p:nvSpPr>
          <p:spPr bwMode="auto">
            <a:xfrm rot="-1392561">
              <a:off x="6226935" y="2787115"/>
              <a:ext cx="225269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Implementation</a:t>
              </a:r>
            </a:p>
          </p:txBody>
        </p:sp>
        <p:sp>
          <p:nvSpPr>
            <p:cNvPr id="31761" name="TextBox 33"/>
            <p:cNvSpPr txBox="1">
              <a:spLocks noChangeArrowheads="1"/>
            </p:cNvSpPr>
            <p:nvPr/>
          </p:nvSpPr>
          <p:spPr bwMode="auto">
            <a:xfrm>
              <a:off x="7128234" y="5747173"/>
              <a:ext cx="176277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b="1">
                  <a:solidFill>
                    <a:srgbClr val="7F7F7F"/>
                  </a:solidFill>
                </a:rPr>
                <a:t>Deployment</a:t>
              </a:r>
            </a:p>
          </p:txBody>
        </p:sp>
        <p:sp>
          <p:nvSpPr>
            <p:cNvPr id="31762" name="TextBox 34"/>
            <p:cNvSpPr txBox="1">
              <a:spLocks noChangeArrowheads="1"/>
            </p:cNvSpPr>
            <p:nvPr/>
          </p:nvSpPr>
          <p:spPr bwMode="auto">
            <a:xfrm rot="1139878">
              <a:off x="6179802" y="4438439"/>
              <a:ext cx="110604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en-US" b="1">
                  <a:solidFill>
                    <a:srgbClr val="00CCFF"/>
                  </a:solidFill>
                </a:rPr>
                <a:t>Testing</a:t>
              </a:r>
            </a:p>
          </p:txBody>
        </p:sp>
        <p:sp>
          <p:nvSpPr>
            <p:cNvPr id="31763" name="TextBox 35"/>
            <p:cNvSpPr txBox="1">
              <a:spLocks noChangeArrowheads="1"/>
            </p:cNvSpPr>
            <p:nvPr/>
          </p:nvSpPr>
          <p:spPr bwMode="auto">
            <a:xfrm rot="-2225573">
              <a:off x="2136354" y="5139217"/>
              <a:ext cx="1535847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r" eaLnBrk="1" hangingPunct="1"/>
              <a:r>
                <a:rPr lang="en-US" altLang="en-US" b="1">
                  <a:solidFill>
                    <a:srgbClr val="00CCFF"/>
                  </a:solidFill>
                </a:rPr>
                <a:t>Evaluation</a:t>
              </a:r>
            </a:p>
          </p:txBody>
        </p:sp>
        <p:sp>
          <p:nvSpPr>
            <p:cNvPr id="24592" name="TextBox 36"/>
            <p:cNvSpPr txBox="1">
              <a:spLocks noChangeArrowheads="1"/>
            </p:cNvSpPr>
            <p:nvPr/>
          </p:nvSpPr>
          <p:spPr bwMode="auto">
            <a:xfrm>
              <a:off x="48495" y="2633655"/>
              <a:ext cx="1292327" cy="830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  <a:t>Initial</a:t>
              </a:r>
              <a:b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</a:br>
              <a:r>
                <a:rPr lang="en-US" b="1" dirty="0">
                  <a:solidFill>
                    <a:schemeClr val="tx1">
                      <a:lumMod val="50000"/>
                    </a:schemeClr>
                  </a:solidFill>
                </a:rPr>
                <a:t>Planning</a:t>
              </a:r>
            </a:p>
          </p:txBody>
        </p:sp>
        <p:sp>
          <p:nvSpPr>
            <p:cNvPr id="38" name="Arc 37"/>
            <p:cNvSpPr/>
            <p:nvPr/>
          </p:nvSpPr>
          <p:spPr>
            <a:xfrm rot="5400000" flipV="1">
              <a:off x="6556389" y="2280861"/>
              <a:ext cx="2906500" cy="5212172"/>
            </a:xfrm>
            <a:prstGeom prst="arc">
              <a:avLst>
                <a:gd name="adj1" fmla="val 16870527"/>
                <a:gd name="adj2" fmla="val 556620"/>
              </a:avLst>
            </a:prstGeom>
            <a:ln w="203200" cmpd="sng">
              <a:solidFill>
                <a:srgbClr val="7F7F7F"/>
              </a:solidFill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874713" y="3360738"/>
            <a:ext cx="7559675" cy="1577975"/>
            <a:chOff x="874565" y="3360868"/>
            <a:chExt cx="7559599" cy="1577885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874565" y="4160922"/>
              <a:ext cx="7559599" cy="0"/>
            </a:xfrm>
            <a:prstGeom prst="line">
              <a:avLst/>
            </a:prstGeom>
            <a:ln w="76200" cmpd="sng">
              <a:solidFill>
                <a:srgbClr val="FF00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749" name="TextBox 3"/>
            <p:cNvSpPr txBox="1">
              <a:spLocks noChangeArrowheads="1"/>
            </p:cNvSpPr>
            <p:nvPr/>
          </p:nvSpPr>
          <p:spPr bwMode="auto">
            <a:xfrm>
              <a:off x="4063959" y="4415533"/>
              <a:ext cx="157133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2800">
                  <a:solidFill>
                    <a:srgbClr val="FF00FF"/>
                  </a:solidFill>
                </a:rPr>
                <a:t>Feedback</a:t>
              </a:r>
            </a:p>
          </p:txBody>
        </p:sp>
        <p:sp>
          <p:nvSpPr>
            <p:cNvPr id="31750" name="TextBox 21"/>
            <p:cNvSpPr txBox="1">
              <a:spLocks noChangeArrowheads="1"/>
            </p:cNvSpPr>
            <p:nvPr/>
          </p:nvSpPr>
          <p:spPr bwMode="auto">
            <a:xfrm>
              <a:off x="3943598" y="3360868"/>
              <a:ext cx="181206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2800">
                  <a:solidFill>
                    <a:srgbClr val="FF00FF"/>
                  </a:solidFill>
                </a:rPr>
                <a:t>Adaptation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3800" y="1687513"/>
            <a:ext cx="6680200" cy="39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2" name="TextBox 4"/>
          <p:cNvSpPr txBox="1">
            <a:spLocks noChangeArrowheads="1"/>
          </p:cNvSpPr>
          <p:nvPr/>
        </p:nvSpPr>
        <p:spPr bwMode="auto">
          <a:xfrm>
            <a:off x="7831138" y="6581775"/>
            <a:ext cx="131286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1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Larman</a:t>
            </a: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Figure 2.1</a:t>
            </a:r>
          </a:p>
        </p:txBody>
      </p:sp>
      <p:sp>
        <p:nvSpPr>
          <p:cNvPr id="32771" name="TextBox 5"/>
          <p:cNvSpPr txBox="1">
            <a:spLocks noChangeArrowheads="1"/>
          </p:cNvSpPr>
          <p:nvPr/>
        </p:nvSpPr>
        <p:spPr bwMode="auto">
          <a:xfrm>
            <a:off x="0" y="184150"/>
            <a:ext cx="9144000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/>
              <a:t>Iterative and incremental development</a:t>
            </a:r>
          </a:p>
          <a:p>
            <a:pPr algn="ctr" eaLnBrk="1" hangingPunct="1"/>
            <a:r>
              <a:rPr lang="en-US" altLang="en-US"/>
              <a:t>also called </a:t>
            </a:r>
            <a:r>
              <a:rPr lang="en-US" altLang="en-US" i="1"/>
              <a:t>iterative and evolutionary</a:t>
            </a:r>
          </a:p>
        </p:txBody>
      </p:sp>
      <p:pic>
        <p:nvPicPr>
          <p:cNvPr id="32772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687513"/>
            <a:ext cx="2197100" cy="39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588" y="3259138"/>
            <a:ext cx="8001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538" y="1568450"/>
            <a:ext cx="3175000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/>
          <p:cNvSpPr>
            <a:spLocks noGrp="1"/>
          </p:cNvSpPr>
          <p:nvPr>
            <p:ph type="title"/>
          </p:nvPr>
        </p:nvSpPr>
        <p:spPr>
          <a:xfrm>
            <a:off x="457200" y="1905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How long should iterations be?</a:t>
            </a:r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>
          <a:xfrm>
            <a:off x="457200" y="1376363"/>
            <a:ext cx="8229600" cy="4525962"/>
          </a:xfrm>
        </p:spPr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Short is good</a:t>
            </a:r>
          </a:p>
          <a:p>
            <a:pPr eaLnBrk="1" hangingPunct="1"/>
            <a:r>
              <a:rPr lang="en-US" altLang="en-US">
                <a:ea typeface="ＭＳ Ｐゴシック" charset="-128"/>
              </a:rPr>
              <a:t>2 to 6 weeks</a:t>
            </a:r>
          </a:p>
          <a:p>
            <a:pPr eaLnBrk="1" hangingPunct="1"/>
            <a:r>
              <a:rPr lang="en-US" altLang="en-US">
                <a:ea typeface="ＭＳ Ｐゴシック" charset="-128"/>
              </a:rPr>
              <a:t>1 is too short to get meaningful feedback</a:t>
            </a:r>
          </a:p>
          <a:p>
            <a:pPr eaLnBrk="1" hangingPunct="1"/>
            <a:r>
              <a:rPr lang="en-US" altLang="en-US">
                <a:ea typeface="ＭＳ Ｐゴシック" charset="-128"/>
              </a:rPr>
              <a:t>Long iterations subvert the core motivation</a:t>
            </a:r>
          </a:p>
        </p:txBody>
      </p:sp>
      <p:pic>
        <p:nvPicPr>
          <p:cNvPr id="3379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710"/>
          <a:stretch>
            <a:fillRect/>
          </a:stretch>
        </p:blipFill>
        <p:spPr bwMode="auto">
          <a:xfrm>
            <a:off x="1593850" y="3787775"/>
            <a:ext cx="5956300" cy="307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TextBox 4"/>
          <p:cNvSpPr txBox="1">
            <a:spLocks noChangeArrowheads="1"/>
          </p:cNvSpPr>
          <p:nvPr/>
        </p:nvSpPr>
        <p:spPr bwMode="auto">
          <a:xfrm>
            <a:off x="7502525" y="6581775"/>
            <a:ext cx="165893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1200">
                <a:solidFill>
                  <a:srgbClr val="404040"/>
                </a:solidFill>
              </a:rPr>
              <a:t>http://flic.kr/p/368zW7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2400" y="2816225"/>
            <a:ext cx="3286125" cy="348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18" name="Title 1"/>
          <p:cNvSpPr>
            <a:spLocks noGrp="1"/>
          </p:cNvSpPr>
          <p:nvPr>
            <p:ph type="title"/>
          </p:nvPr>
        </p:nvSpPr>
        <p:spPr>
          <a:xfrm>
            <a:off x="457200" y="11113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Iterative and incremental development addresses the </a:t>
            </a:r>
            <a:r>
              <a:rPr lang="en-US" altLang="en-US" i="1">
                <a:solidFill>
                  <a:srgbClr val="FF00FF"/>
                </a:solidFill>
                <a:ea typeface="ＭＳ Ｐゴシック" charset="-128"/>
              </a:rPr>
              <a:t>“yes…but” problem</a:t>
            </a:r>
          </a:p>
        </p:txBody>
      </p:sp>
      <p:sp>
        <p:nvSpPr>
          <p:cNvPr id="7" name="Oval Callout 6"/>
          <p:cNvSpPr/>
          <p:nvPr/>
        </p:nvSpPr>
        <p:spPr>
          <a:xfrm>
            <a:off x="382588" y="1357313"/>
            <a:ext cx="4513262" cy="3638550"/>
          </a:xfrm>
          <a:prstGeom prst="wedgeEllipseCallout">
            <a:avLst>
              <a:gd name="adj1" fmla="val 52738"/>
              <a:gd name="adj2" fmla="val 35596"/>
            </a:avLst>
          </a:prstGeom>
          <a:solidFill>
            <a:schemeClr val="tx1"/>
          </a:solidFill>
          <a:ln w="57150" cmpd="sng">
            <a:solidFill>
              <a:schemeClr val="bg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2800">
                <a:solidFill>
                  <a:srgbClr val="000000"/>
                </a:solidFill>
                <a:latin typeface="Comic Sans MS" charset="0"/>
              </a:rPr>
              <a:t>Yes, that’s what I asked for, but now that I try it, what I </a:t>
            </a:r>
            <a:r>
              <a:rPr lang="en-US" altLang="en-US" sz="2800" u="sng">
                <a:solidFill>
                  <a:srgbClr val="000000"/>
                </a:solidFill>
                <a:latin typeface="Comic Sans MS" charset="0"/>
              </a:rPr>
              <a:t>really</a:t>
            </a:r>
            <a:r>
              <a:rPr lang="en-US" altLang="en-US" sz="2800">
                <a:solidFill>
                  <a:srgbClr val="000000"/>
                </a:solidFill>
                <a:latin typeface="Comic Sans MS" charset="0"/>
              </a:rPr>
              <a:t> need is something slightly different.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3" y="2871788"/>
            <a:ext cx="8875712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7" name="TextBox 2"/>
          <p:cNvSpPr txBox="1">
            <a:spLocks noChangeArrowheads="1"/>
          </p:cNvSpPr>
          <p:nvPr/>
        </p:nvSpPr>
        <p:spPr bwMode="auto">
          <a:xfrm>
            <a:off x="7831138" y="6581775"/>
            <a:ext cx="131286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1200">
                <a:solidFill>
                  <a:schemeClr val="bg1">
                    <a:lumMod val="75000"/>
                    <a:lumOff val="25000"/>
                  </a:schemeClr>
                </a:solidFill>
              </a:rPr>
              <a:t>Larman Figure 2.2</a:t>
            </a:r>
          </a:p>
        </p:txBody>
      </p:sp>
      <p:sp>
        <p:nvSpPr>
          <p:cNvPr id="35843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charset="-128"/>
              </a:rPr>
              <a:t>Requirements stabilize over time</a:t>
            </a:r>
          </a:p>
        </p:txBody>
      </p:sp>
      <p:grpSp>
        <p:nvGrpSpPr>
          <p:cNvPr id="35844" name="Group 4"/>
          <p:cNvGrpSpPr>
            <a:grpSpLocks/>
          </p:cNvGrpSpPr>
          <p:nvPr/>
        </p:nvGrpSpPr>
        <p:grpSpPr bwMode="auto">
          <a:xfrm>
            <a:off x="906463" y="1700213"/>
            <a:ext cx="1919287" cy="1747837"/>
            <a:chOff x="1625776" y="1928813"/>
            <a:chExt cx="1919561" cy="1747837"/>
          </a:xfrm>
        </p:grpSpPr>
        <p:cxnSp>
          <p:nvCxnSpPr>
            <p:cNvPr id="3" name="Straight Arrow Connector 2"/>
            <p:cNvCxnSpPr/>
            <p:nvPr/>
          </p:nvCxnSpPr>
          <p:spPr bwMode="auto">
            <a:xfrm flipH="1">
              <a:off x="1749619" y="2690813"/>
              <a:ext cx="671608" cy="985837"/>
            </a:xfrm>
            <a:prstGeom prst="straightConnector1">
              <a:avLst/>
            </a:prstGeom>
            <a:ln w="57150" cmpd="sng">
              <a:solidFill>
                <a:srgbClr val="FF00FF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849" name="TextBox 4"/>
            <p:cNvSpPr txBox="1">
              <a:spLocks noChangeArrowheads="1"/>
            </p:cNvSpPr>
            <p:nvPr/>
          </p:nvSpPr>
          <p:spPr bwMode="auto">
            <a:xfrm>
              <a:off x="1625776" y="1928813"/>
              <a:ext cx="1919561" cy="8310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b="1" dirty="0">
                  <a:solidFill>
                    <a:srgbClr val="FF00FF"/>
                  </a:solidFill>
                </a:rPr>
                <a:t>Unstable</a:t>
              </a:r>
              <a:br>
                <a:rPr lang="en-US" altLang="en-US" b="1" dirty="0">
                  <a:solidFill>
                    <a:srgbClr val="FF00FF"/>
                  </a:solidFill>
                </a:rPr>
              </a:br>
              <a:r>
                <a:rPr lang="en-US" altLang="en-US" b="1" dirty="0">
                  <a:solidFill>
                    <a:srgbClr val="FF00FF"/>
                  </a:solidFill>
                </a:rPr>
                <a:t>requirements</a:t>
              </a:r>
            </a:p>
          </p:txBody>
        </p:sp>
      </p:grpSp>
      <p:grpSp>
        <p:nvGrpSpPr>
          <p:cNvPr id="35845" name="Group 5"/>
          <p:cNvGrpSpPr>
            <a:grpSpLocks/>
          </p:cNvGrpSpPr>
          <p:nvPr/>
        </p:nvGrpSpPr>
        <p:grpSpPr bwMode="auto">
          <a:xfrm>
            <a:off x="6754813" y="2012950"/>
            <a:ext cx="1984375" cy="1790700"/>
            <a:chOff x="6054070" y="2189659"/>
            <a:chExt cx="1983443" cy="1790204"/>
          </a:xfrm>
        </p:grpSpPr>
        <p:cxnSp>
          <p:nvCxnSpPr>
            <p:cNvPr id="8" name="Straight Arrow Connector 7"/>
            <p:cNvCxnSpPr/>
            <p:nvPr/>
          </p:nvCxnSpPr>
          <p:spPr bwMode="auto">
            <a:xfrm flipH="1">
              <a:off x="6304777" y="2994299"/>
              <a:ext cx="672784" cy="985564"/>
            </a:xfrm>
            <a:prstGeom prst="straightConnector1">
              <a:avLst/>
            </a:prstGeom>
            <a:ln w="57150" cmpd="sng">
              <a:solidFill>
                <a:srgbClr val="FF00FF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847" name="TextBox 9"/>
            <p:cNvSpPr txBox="1">
              <a:spLocks noChangeArrowheads="1"/>
            </p:cNvSpPr>
            <p:nvPr/>
          </p:nvSpPr>
          <p:spPr bwMode="auto">
            <a:xfrm>
              <a:off x="6054070" y="2189659"/>
              <a:ext cx="1983443" cy="8310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b="1" dirty="0">
                  <a:solidFill>
                    <a:srgbClr val="FF00FF"/>
                  </a:solidFill>
                </a:rPr>
                <a:t>Requirements</a:t>
              </a:r>
              <a:br>
                <a:rPr lang="en-US" altLang="en-US" b="1" dirty="0">
                  <a:solidFill>
                    <a:srgbClr val="FF00FF"/>
                  </a:solidFill>
                </a:rPr>
              </a:br>
              <a:r>
                <a:rPr lang="en-US" altLang="en-US" b="1" dirty="0">
                  <a:solidFill>
                    <a:srgbClr val="FF00FF"/>
                  </a:solidFill>
                </a:rPr>
                <a:t>more stable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35038"/>
          </a:xfrm>
        </p:spPr>
        <p:txBody>
          <a:bodyPr/>
          <a:lstStyle/>
          <a:p>
            <a:r>
              <a:rPr lang="en-US" altLang="en-US">
                <a:ea typeface="ＭＳ Ｐゴシック" charset="-128"/>
              </a:rPr>
              <a:t>SWEBOK Knowledge Areas</a:t>
            </a:r>
          </a:p>
        </p:txBody>
      </p:sp>
      <p:sp>
        <p:nvSpPr>
          <p:cNvPr id="15362" name="Content Placeholder 2"/>
          <p:cNvSpPr>
            <a:spLocks noGrp="1"/>
          </p:cNvSpPr>
          <p:nvPr>
            <p:ph idx="1"/>
          </p:nvPr>
        </p:nvSpPr>
        <p:spPr>
          <a:xfrm>
            <a:off x="457200" y="935038"/>
            <a:ext cx="8229600" cy="5678487"/>
          </a:xfrm>
        </p:spPr>
        <p:txBody>
          <a:bodyPr/>
          <a:lstStyle/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Requirements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Design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Construction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Testing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Maintenance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Configuration Management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Engineering Management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Engineering Process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Engineering Models and Methods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Quality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Engineering Professional Practice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Software Engineering Economics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Computing Foundations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Mathematical Foundations</a:t>
            </a:r>
          </a:p>
          <a:p>
            <a:pPr marL="457200" indent="-457200">
              <a:buFont typeface="Calibri" charset="0"/>
              <a:buAutoNum type="arabicPeriod"/>
            </a:pPr>
            <a:r>
              <a:rPr lang="en-US" altLang="en-US" sz="2000">
                <a:ea typeface="ＭＳ Ｐゴシック" charset="-128"/>
              </a:rPr>
              <a:t>Engineering Foundations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390525" y="1350963"/>
            <a:ext cx="2549525" cy="344487"/>
          </a:xfrm>
          <a:prstGeom prst="roundRect">
            <a:avLst/>
          </a:prstGeom>
          <a:noFill/>
          <a:ln w="57150" cmpd="sng">
            <a:solidFill>
              <a:srgbClr val="FF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Rounded Rectangle 5"/>
          <p:cNvSpPr/>
          <p:nvPr/>
        </p:nvSpPr>
        <p:spPr bwMode="auto">
          <a:xfrm>
            <a:off x="390525" y="1711325"/>
            <a:ext cx="3128963" cy="346075"/>
          </a:xfrm>
          <a:prstGeom prst="roundRect">
            <a:avLst/>
          </a:prstGeom>
          <a:noFill/>
          <a:ln w="57150" cmpd="sng">
            <a:solidFill>
              <a:srgbClr val="FF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Rounded Rectangle 6"/>
          <p:cNvSpPr/>
          <p:nvPr/>
        </p:nvSpPr>
        <p:spPr bwMode="auto">
          <a:xfrm>
            <a:off x="390525" y="2808288"/>
            <a:ext cx="4657464" cy="344487"/>
          </a:xfrm>
          <a:prstGeom prst="roundRect">
            <a:avLst/>
          </a:prstGeom>
          <a:noFill/>
          <a:ln w="57150" cmpd="sng">
            <a:solidFill>
              <a:srgbClr val="FF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ounded Rectangle 9"/>
          <p:cNvSpPr/>
          <p:nvPr/>
        </p:nvSpPr>
        <p:spPr bwMode="auto">
          <a:xfrm>
            <a:off x="390525" y="2074863"/>
            <a:ext cx="2549525" cy="346075"/>
          </a:xfrm>
          <a:prstGeom prst="roundRect">
            <a:avLst/>
          </a:prstGeom>
          <a:noFill/>
          <a:ln w="57150" cmpd="sng">
            <a:solidFill>
              <a:srgbClr val="FF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 bwMode="auto">
          <a:xfrm>
            <a:off x="0" y="3927475"/>
            <a:ext cx="9144000" cy="2519363"/>
          </a:xfrm>
          <a:prstGeom prst="rect">
            <a:avLst/>
          </a:prstGeom>
          <a:solidFill>
            <a:schemeClr val="bg1">
              <a:alpha val="6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390525" y="3395663"/>
            <a:ext cx="7158038" cy="522287"/>
            <a:chOff x="390525" y="3396056"/>
            <a:chExt cx="7157973" cy="522288"/>
          </a:xfrm>
        </p:grpSpPr>
        <p:grpSp>
          <p:nvGrpSpPr>
            <p:cNvPr id="15369" name="Group 7"/>
            <p:cNvGrpSpPr>
              <a:grpSpLocks/>
            </p:cNvGrpSpPr>
            <p:nvPr/>
          </p:nvGrpSpPr>
          <p:grpSpPr bwMode="auto">
            <a:xfrm>
              <a:off x="4379848" y="3396056"/>
              <a:ext cx="3168650" cy="522288"/>
              <a:chOff x="4345088" y="3233072"/>
              <a:chExt cx="3168281" cy="523856"/>
            </a:xfrm>
          </p:grpSpPr>
          <p:sp>
            <p:nvSpPr>
              <p:cNvPr id="15371" name="TextBox 8"/>
              <p:cNvSpPr txBox="1">
                <a:spLocks noChangeArrowheads="1"/>
              </p:cNvSpPr>
              <p:nvPr/>
            </p:nvSpPr>
            <p:spPr bwMode="auto">
              <a:xfrm>
                <a:off x="5403465" y="3233072"/>
                <a:ext cx="2109904" cy="5238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9pPr>
              </a:lstStyle>
              <a:p>
                <a:pPr algn="ctr" eaLnBrk="1" hangingPunct="1"/>
                <a:r>
                  <a:rPr lang="en-US" altLang="en-US" sz="2800">
                    <a:solidFill>
                      <a:srgbClr val="FF00FF"/>
                    </a:solidFill>
                  </a:rPr>
                  <a:t>Today’s topic</a:t>
                </a:r>
              </a:p>
            </p:txBody>
          </p:sp>
          <p:cxnSp>
            <p:nvCxnSpPr>
              <p:cNvPr id="11" name="Straight Arrow Connector 10"/>
              <p:cNvCxnSpPr/>
              <p:nvPr/>
            </p:nvCxnSpPr>
            <p:spPr>
              <a:xfrm flipH="1">
                <a:off x="4345117" y="3543564"/>
                <a:ext cx="1130158" cy="0"/>
              </a:xfrm>
              <a:prstGeom prst="straightConnector1">
                <a:avLst/>
              </a:prstGeom>
              <a:ln w="57150" cmpd="sng">
                <a:solidFill>
                  <a:srgbClr val="FF00FF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Rounded Rectangle 11"/>
            <p:cNvSpPr/>
            <p:nvPr/>
          </p:nvSpPr>
          <p:spPr bwMode="auto">
            <a:xfrm>
              <a:off x="390525" y="3534168"/>
              <a:ext cx="3894103" cy="342901"/>
            </a:xfrm>
            <a:prstGeom prst="roundRect">
              <a:avLst/>
            </a:prstGeom>
            <a:noFill/>
            <a:ln w="57150" cmpd="sng">
              <a:solidFill>
                <a:srgbClr val="FF00FF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96C46F3-2D2D-4142-9C00-3F1D5E4565D2}"/>
              </a:ext>
            </a:extLst>
          </p:cNvPr>
          <p:cNvSpPr/>
          <p:nvPr/>
        </p:nvSpPr>
        <p:spPr bwMode="auto">
          <a:xfrm>
            <a:off x="390525" y="977107"/>
            <a:ext cx="3216971" cy="344487"/>
          </a:xfrm>
          <a:prstGeom prst="roundRect">
            <a:avLst/>
          </a:prstGeom>
          <a:noFill/>
          <a:ln w="57150" cmpd="sng">
            <a:solidFill>
              <a:srgbClr val="FF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More </a:t>
            </a:r>
            <a:r>
              <a:rPr lang="en-US" altLang="en-US" i="1">
                <a:solidFill>
                  <a:srgbClr val="00FFFF"/>
                </a:solidFill>
                <a:ea typeface="ＭＳ Ｐゴシック" charset="-128"/>
              </a:rPr>
              <a:t>benefits</a:t>
            </a:r>
            <a:r>
              <a:rPr lang="en-US" altLang="en-US">
                <a:solidFill>
                  <a:srgbClr val="00FFFF"/>
                </a:solidFill>
                <a:ea typeface="ＭＳ Ｐゴシック" charset="-128"/>
              </a:rPr>
              <a:t> </a:t>
            </a:r>
            <a:r>
              <a:rPr lang="en-US" altLang="en-US">
                <a:ea typeface="ＭＳ Ｐゴシック" charset="-128"/>
              </a:rPr>
              <a:t>of iterative development</a:t>
            </a:r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Fewer defects</a:t>
            </a:r>
          </a:p>
          <a:p>
            <a:pPr eaLnBrk="1" hangingPunct="1"/>
            <a:r>
              <a:rPr lang="en-US" altLang="en-US">
                <a:ea typeface="ＭＳ Ｐゴシック" charset="-128"/>
              </a:rPr>
              <a:t>Greater productivity</a:t>
            </a:r>
          </a:p>
          <a:p>
            <a:pPr eaLnBrk="1" hangingPunct="1"/>
            <a:r>
              <a:rPr lang="en-US" altLang="en-US">
                <a:ea typeface="ＭＳ Ｐゴシック" charset="-128"/>
              </a:rPr>
              <a:t>Early mitigation of risk</a:t>
            </a:r>
          </a:p>
          <a:p>
            <a:pPr eaLnBrk="1" hangingPunct="1"/>
            <a:r>
              <a:rPr lang="en-US" altLang="en-US">
                <a:ea typeface="ＭＳ Ｐゴシック" charset="-128"/>
              </a:rPr>
              <a:t>Early visible progress</a:t>
            </a:r>
          </a:p>
          <a:p>
            <a:pPr eaLnBrk="1" hangingPunct="1"/>
            <a:r>
              <a:rPr lang="en-US" altLang="en-US">
                <a:ea typeface="ＭＳ Ｐゴシック" charset="-128"/>
              </a:rPr>
              <a:t>Meet real needs of stakeholders</a:t>
            </a:r>
          </a:p>
          <a:p>
            <a:pPr eaLnBrk="1" hangingPunct="1"/>
            <a:r>
              <a:rPr lang="en-US" altLang="en-US">
                <a:ea typeface="ＭＳ Ｐゴシック" charset="-128"/>
              </a:rPr>
              <a:t>No “analysis paralysis”</a:t>
            </a:r>
          </a:p>
          <a:p>
            <a:pPr eaLnBrk="1" hangingPunct="1"/>
            <a:r>
              <a:rPr lang="en-US" altLang="en-US">
                <a:ea typeface="ＭＳ Ｐゴシック" charset="-128"/>
              </a:rPr>
              <a:t>Iterative process improvement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>
          <a:xfrm>
            <a:off x="457200" y="11113"/>
            <a:ext cx="8229600" cy="1785937"/>
          </a:xfrm>
        </p:spPr>
        <p:txBody>
          <a:bodyPr/>
          <a:lstStyle/>
          <a:p>
            <a:r>
              <a:rPr lang="en-US" altLang="en-US">
                <a:ea typeface="ＭＳ Ｐゴシック" charset="-128"/>
              </a:rPr>
              <a:t>Summary</a:t>
            </a:r>
          </a:p>
        </p:txBody>
      </p:sp>
      <p:sp>
        <p:nvSpPr>
          <p:cNvPr id="37890" name="Content Placeholder 2"/>
          <p:cNvSpPr>
            <a:spLocks noGrp="1"/>
          </p:cNvSpPr>
          <p:nvPr>
            <p:ph idx="1"/>
          </p:nvPr>
        </p:nvSpPr>
        <p:spPr>
          <a:xfrm>
            <a:off x="457200" y="1797050"/>
            <a:ext cx="8229600" cy="2940050"/>
          </a:xfrm>
        </p:spPr>
        <p:txBody>
          <a:bodyPr/>
          <a:lstStyle/>
          <a:p>
            <a:r>
              <a:rPr lang="en-US" altLang="en-US">
                <a:ea typeface="ＭＳ Ｐゴシック" charset="-128"/>
              </a:rPr>
              <a:t>Software Engineering Process</a:t>
            </a:r>
          </a:p>
          <a:p>
            <a:r>
              <a:rPr lang="en-US" altLang="en-US">
                <a:ea typeface="ＭＳ Ｐゴシック" charset="-128"/>
              </a:rPr>
              <a:t>Waterfall</a:t>
            </a:r>
          </a:p>
          <a:p>
            <a:r>
              <a:rPr lang="en-US" altLang="en-US">
                <a:ea typeface="ＭＳ Ｐゴシック" charset="-128"/>
              </a:rPr>
              <a:t>Defined versus Empirical</a:t>
            </a:r>
          </a:p>
          <a:p>
            <a:r>
              <a:rPr lang="en-US" altLang="en-US">
                <a:ea typeface="ＭＳ Ｐゴシック" charset="-128"/>
              </a:rPr>
              <a:t>Iterative and Incremental</a:t>
            </a:r>
          </a:p>
        </p:txBody>
      </p:sp>
      <p:grpSp>
        <p:nvGrpSpPr>
          <p:cNvPr id="37891" name="Group 1"/>
          <p:cNvGrpSpPr>
            <a:grpSpLocks/>
          </p:cNvGrpSpPr>
          <p:nvPr/>
        </p:nvGrpSpPr>
        <p:grpSpPr bwMode="auto">
          <a:xfrm>
            <a:off x="0" y="4737100"/>
            <a:ext cx="9215438" cy="2139950"/>
            <a:chOff x="0" y="4737100"/>
            <a:chExt cx="9215438" cy="2139950"/>
          </a:xfrm>
        </p:grpSpPr>
        <p:pic>
          <p:nvPicPr>
            <p:cNvPr id="3789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523" b="12630"/>
            <a:stretch>
              <a:fillRect/>
            </a:stretch>
          </p:blipFill>
          <p:spPr bwMode="auto">
            <a:xfrm>
              <a:off x="0" y="4737100"/>
              <a:ext cx="9144000" cy="212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7632700" y="6599238"/>
              <a:ext cx="1582738" cy="27781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dirty="0">
                  <a:solidFill>
                    <a:schemeClr val="bg1">
                      <a:lumMod val="65000"/>
                      <a:lumOff val="35000"/>
                    </a:schemeClr>
                  </a:solidFill>
                  <a:latin typeface="+mn-lt"/>
                  <a:ea typeface="+mn-ea"/>
                </a:rPr>
                <a:t>http://flic.kr/p/aCLor3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Box 2"/>
          <p:cNvSpPr txBox="1">
            <a:spLocks noChangeArrowheads="1"/>
          </p:cNvSpPr>
          <p:nvPr/>
        </p:nvSpPr>
        <p:spPr bwMode="auto">
          <a:xfrm>
            <a:off x="0" y="330200"/>
            <a:ext cx="9144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/>
              <a:t>Engineering software is a big job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3822" y="4511806"/>
            <a:ext cx="7416357" cy="1815882"/>
          </a:xfrm>
          <a:prstGeom prst="rect">
            <a:avLst/>
          </a:prstGeom>
          <a:noFill/>
        </p:spPr>
        <p:txBody>
          <a:bodyPr numCol="2" spcCol="182880">
            <a:spAutoFit/>
          </a:bodyPr>
          <a:lstStyle/>
          <a:p>
            <a:pPr>
              <a:defRPr/>
            </a:pPr>
            <a:r>
              <a:rPr lang="en-US" sz="2800" dirty="0">
                <a:ea typeface="ＭＳ Ｐゴシック" charset="0"/>
                <a:cs typeface="ＭＳ Ｐゴシック" charset="0"/>
              </a:rPr>
              <a:t>Variety of tasks:</a:t>
            </a:r>
          </a:p>
          <a:p>
            <a:pPr marL="457200" indent="-457200">
              <a:buFont typeface="Arial"/>
              <a:buChar char="•"/>
              <a:defRPr/>
            </a:pPr>
            <a:r>
              <a:rPr lang="en-US" sz="2800" dirty="0">
                <a:ea typeface="ＭＳ Ｐゴシック" charset="0"/>
                <a:cs typeface="ＭＳ Ｐゴシック" charset="0"/>
              </a:rPr>
              <a:t>Requirements</a:t>
            </a:r>
          </a:p>
          <a:p>
            <a:pPr marL="457200" indent="-457200">
              <a:buFont typeface="Arial"/>
              <a:buChar char="•"/>
              <a:defRPr/>
            </a:pPr>
            <a:r>
              <a:rPr lang="en-US" sz="2800" dirty="0">
                <a:ea typeface="ＭＳ Ｐゴシック" charset="0"/>
                <a:cs typeface="ＭＳ Ｐゴシック" charset="0"/>
              </a:rPr>
              <a:t>Design</a:t>
            </a:r>
          </a:p>
          <a:p>
            <a:pPr marL="457200" indent="-457200">
              <a:buFont typeface="Arial"/>
              <a:buChar char="•"/>
              <a:defRPr/>
            </a:pPr>
            <a:r>
              <a:rPr lang="en-US" sz="2800" dirty="0">
                <a:ea typeface="ＭＳ Ｐゴシック" charset="0"/>
                <a:cs typeface="ＭＳ Ｐゴシック" charset="0"/>
              </a:rPr>
              <a:t>Implementation</a:t>
            </a:r>
          </a:p>
          <a:p>
            <a:pPr>
              <a:defRPr/>
            </a:pPr>
            <a:endParaRPr lang="en-US" sz="2800" dirty="0">
              <a:ea typeface="ＭＳ Ｐゴシック" charset="0"/>
              <a:cs typeface="ＭＳ Ｐゴシック" charset="0"/>
            </a:endParaRPr>
          </a:p>
          <a:p>
            <a:pPr marL="457200" indent="-457200">
              <a:buFont typeface="Arial"/>
              <a:buChar char="•"/>
              <a:defRPr/>
            </a:pPr>
            <a:r>
              <a:rPr lang="en-US" sz="2800" dirty="0">
                <a:ea typeface="ＭＳ Ｐゴシック" charset="0"/>
                <a:cs typeface="ＭＳ Ｐゴシック" charset="0"/>
              </a:rPr>
              <a:t>Verification (testing)</a:t>
            </a:r>
          </a:p>
          <a:p>
            <a:pPr marL="457200" indent="-457200">
              <a:buFont typeface="Arial"/>
              <a:buChar char="•"/>
              <a:defRPr/>
            </a:pPr>
            <a:r>
              <a:rPr lang="en-US" sz="2800" dirty="0">
                <a:ea typeface="ＭＳ Ｐゴシック" charset="0"/>
                <a:cs typeface="ＭＳ Ｐゴシック" charset="0"/>
              </a:rPr>
              <a:t>Maintenance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4547490" y="1268109"/>
            <a:ext cx="4350602" cy="2872077"/>
          </a:xfrm>
          <a:prstGeom prst="rect">
            <a:avLst/>
          </a:prstGeom>
        </p:spPr>
      </p:pic>
      <p:sp>
        <p:nvSpPr>
          <p:cNvPr id="16388" name="TextBox 5"/>
          <p:cNvSpPr txBox="1">
            <a:spLocks noChangeArrowheads="1"/>
          </p:cNvSpPr>
          <p:nvPr/>
        </p:nvSpPr>
        <p:spPr bwMode="auto">
          <a:xfrm rot="5400000">
            <a:off x="8185944" y="3201194"/>
            <a:ext cx="16271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1200">
                <a:solidFill>
                  <a:srgbClr val="404040"/>
                </a:solidFill>
              </a:rPr>
              <a:t>http://flic.kr/p/5w9rXP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rcRect l="9802" t="3615" r="2170" b="6747"/>
          <a:stretch/>
        </p:blipFill>
        <p:spPr>
          <a:xfrm>
            <a:off x="265384" y="1268110"/>
            <a:ext cx="4085016" cy="2872077"/>
          </a:xfrm>
          <a:prstGeom prst="rect">
            <a:avLst/>
          </a:prstGeom>
        </p:spPr>
      </p:pic>
      <p:sp>
        <p:nvSpPr>
          <p:cNvPr id="15366" name="TextBox 7"/>
          <p:cNvSpPr txBox="1">
            <a:spLocks noChangeArrowheads="1"/>
          </p:cNvSpPr>
          <p:nvPr/>
        </p:nvSpPr>
        <p:spPr bwMode="auto">
          <a:xfrm rot="16200000">
            <a:off x="-651668" y="3201194"/>
            <a:ext cx="16271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http://flic.kr/p/7GereG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extBox 1"/>
          <p:cNvSpPr txBox="1">
            <a:spLocks noChangeArrowheads="1"/>
          </p:cNvSpPr>
          <p:nvPr/>
        </p:nvSpPr>
        <p:spPr bwMode="auto">
          <a:xfrm>
            <a:off x="1417638" y="2398713"/>
            <a:ext cx="6308725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/>
              <a:t>Practical issue:</a:t>
            </a:r>
            <a:br>
              <a:rPr lang="en-US" altLang="en-US" sz="3200"/>
            </a:br>
            <a:r>
              <a:rPr lang="en-US" altLang="en-US" sz="3200"/>
              <a:t>What order should tasks be done in?</a:t>
            </a:r>
          </a:p>
          <a:p>
            <a:pPr algn="ctr" eaLnBrk="1" hangingPunct="1"/>
            <a:r>
              <a:rPr lang="en-US" altLang="en-US" sz="3200"/>
              <a:t>That is, what </a:t>
            </a:r>
            <a:r>
              <a:rPr lang="en-US" altLang="en-US" sz="3200" i="1">
                <a:solidFill>
                  <a:srgbClr val="00FFFF"/>
                </a:solidFill>
              </a:rPr>
              <a:t>process</a:t>
            </a:r>
            <a:r>
              <a:rPr lang="en-US" altLang="en-US" sz="3200">
                <a:solidFill>
                  <a:srgbClr val="00FFFF"/>
                </a:solidFill>
              </a:rPr>
              <a:t> </a:t>
            </a:r>
            <a:r>
              <a:rPr lang="en-US" altLang="en-US" sz="3200"/>
              <a:t>to use?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Box 2"/>
          <p:cNvSpPr txBox="1">
            <a:spLocks noChangeArrowheads="1"/>
          </p:cNvSpPr>
          <p:nvPr/>
        </p:nvSpPr>
        <p:spPr bwMode="auto">
          <a:xfrm>
            <a:off x="0" y="6581775"/>
            <a:ext cx="42576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http://</a:t>
            </a:r>
            <a:r>
              <a:rPr lang="en-US" sz="1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en.wikipedia.org</a:t>
            </a: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/wiki/File:Waterfall_model_%281%29.svg</a:t>
            </a:r>
          </a:p>
        </p:txBody>
      </p:sp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227013"/>
            <a:ext cx="9144000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/>
              <a:t>The classic way: Waterfall (sequential) model</a:t>
            </a:r>
          </a:p>
        </p:txBody>
      </p:sp>
      <p:grpSp>
        <p:nvGrpSpPr>
          <p:cNvPr id="18435" name="Group 9"/>
          <p:cNvGrpSpPr>
            <a:grpSpLocks/>
          </p:cNvGrpSpPr>
          <p:nvPr/>
        </p:nvGrpSpPr>
        <p:grpSpPr bwMode="auto">
          <a:xfrm>
            <a:off x="1311275" y="1354138"/>
            <a:ext cx="5892800" cy="4479925"/>
            <a:chOff x="1677248" y="1353927"/>
            <a:chExt cx="5892934" cy="4479674"/>
          </a:xfrm>
        </p:grpSpPr>
        <p:sp>
          <p:nvSpPr>
            <p:cNvPr id="2" name="Rectangle 1"/>
            <p:cNvSpPr/>
            <p:nvPr/>
          </p:nvSpPr>
          <p:spPr>
            <a:xfrm>
              <a:off x="1677248" y="1353927"/>
              <a:ext cx="2060622" cy="634964"/>
            </a:xfrm>
            <a:prstGeom prst="rect">
              <a:avLst/>
            </a:prstGeom>
            <a:solidFill>
              <a:srgbClr val="FF9999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Requirements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596432" y="2344471"/>
              <a:ext cx="2060622" cy="634964"/>
            </a:xfrm>
            <a:prstGeom prst="rect">
              <a:avLst/>
            </a:prstGeom>
            <a:solidFill>
              <a:srgbClr val="CC99CC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Design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471164" y="3288981"/>
              <a:ext cx="2213025" cy="634964"/>
            </a:xfrm>
            <a:prstGeom prst="rect">
              <a:avLst/>
            </a:prstGeom>
            <a:solidFill>
              <a:srgbClr val="CCFFCC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Implementation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4479250" y="4255714"/>
              <a:ext cx="2060622" cy="634964"/>
            </a:xfrm>
            <a:prstGeom prst="rect">
              <a:avLst/>
            </a:prstGeom>
            <a:solidFill>
              <a:srgbClr val="FFFF00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Verification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509560" y="5198637"/>
              <a:ext cx="2060622" cy="634964"/>
            </a:xfrm>
            <a:prstGeom prst="rect">
              <a:avLst/>
            </a:prstGeom>
            <a:solidFill>
              <a:srgbClr val="00FFFF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Maintenance</a:t>
              </a:r>
            </a:p>
          </p:txBody>
        </p:sp>
        <p:sp>
          <p:nvSpPr>
            <p:cNvPr id="5" name="Freeform 4"/>
            <p:cNvSpPr/>
            <p:nvPr/>
          </p:nvSpPr>
          <p:spPr>
            <a:xfrm>
              <a:off x="3736283" y="1622199"/>
              <a:ext cx="433397" cy="709573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4657054" y="2565121"/>
              <a:ext cx="431810" cy="709573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5684189" y="3512806"/>
              <a:ext cx="431810" cy="709572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6539872" y="4465253"/>
              <a:ext cx="431810" cy="709572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18" name="Group 17"/>
          <p:cNvGrpSpPr>
            <a:grpSpLocks/>
          </p:cNvGrpSpPr>
          <p:nvPr/>
        </p:nvGrpSpPr>
        <p:grpSpPr bwMode="auto">
          <a:xfrm>
            <a:off x="1570038" y="800100"/>
            <a:ext cx="6435725" cy="1617663"/>
            <a:chOff x="1569425" y="800818"/>
            <a:chExt cx="6436720" cy="1616230"/>
          </a:xfrm>
        </p:grpSpPr>
        <p:sp>
          <p:nvSpPr>
            <p:cNvPr id="18437" name="TextBox 15"/>
            <p:cNvSpPr txBox="1">
              <a:spLocks noChangeArrowheads="1"/>
            </p:cNvSpPr>
            <p:nvPr/>
          </p:nvSpPr>
          <p:spPr bwMode="auto">
            <a:xfrm>
              <a:off x="5850320" y="1462941"/>
              <a:ext cx="2155825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2800">
                  <a:solidFill>
                    <a:srgbClr val="FF00FF"/>
                  </a:solidFill>
                </a:rPr>
                <a:t>But often a </a:t>
              </a:r>
              <a:r>
                <a:rPr lang="en-US" altLang="en-US" sz="2800" u="sng">
                  <a:solidFill>
                    <a:srgbClr val="FF00FF"/>
                  </a:solidFill>
                </a:rPr>
                <a:t>bad</a:t>
              </a:r>
              <a:r>
                <a:rPr lang="en-US" altLang="en-US" sz="2800">
                  <a:solidFill>
                    <a:srgbClr val="FF00FF"/>
                  </a:solidFill>
                </a:rPr>
                <a:t> way…</a:t>
              </a:r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1569425" y="800818"/>
              <a:ext cx="1813205" cy="0"/>
            </a:xfrm>
            <a:prstGeom prst="line">
              <a:avLst/>
            </a:prstGeom>
            <a:ln w="57150" cmpd="sng">
              <a:solidFill>
                <a:srgbClr val="FF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2826919" y="800818"/>
              <a:ext cx="3178666" cy="948484"/>
            </a:xfrm>
            <a:prstGeom prst="line">
              <a:avLst/>
            </a:prstGeom>
            <a:ln w="57150" cmpd="sng">
              <a:solidFill>
                <a:srgbClr val="FF00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Box 2"/>
          <p:cNvSpPr txBox="1">
            <a:spLocks noChangeArrowheads="1"/>
          </p:cNvSpPr>
          <p:nvPr/>
        </p:nvSpPr>
        <p:spPr bwMode="auto">
          <a:xfrm>
            <a:off x="0" y="6581775"/>
            <a:ext cx="42576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http://</a:t>
            </a:r>
            <a:r>
              <a:rPr lang="en-US" sz="1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en.wikipedia.org</a:t>
            </a: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/wiki/File:Waterfall_model_%281%29.svg</a:t>
            </a:r>
          </a:p>
        </p:txBody>
      </p:sp>
      <p:sp>
        <p:nvSpPr>
          <p:cNvPr id="20482" name="TextBox 3"/>
          <p:cNvSpPr txBox="1">
            <a:spLocks noChangeArrowheads="1"/>
          </p:cNvSpPr>
          <p:nvPr/>
        </p:nvSpPr>
        <p:spPr bwMode="auto">
          <a:xfrm>
            <a:off x="0" y="227013"/>
            <a:ext cx="9144000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/>
              <a:t>What could go wrong?</a:t>
            </a:r>
          </a:p>
        </p:txBody>
      </p:sp>
      <p:grpSp>
        <p:nvGrpSpPr>
          <p:cNvPr id="20483" name="Group 9"/>
          <p:cNvGrpSpPr>
            <a:grpSpLocks/>
          </p:cNvGrpSpPr>
          <p:nvPr/>
        </p:nvGrpSpPr>
        <p:grpSpPr bwMode="auto">
          <a:xfrm>
            <a:off x="1392238" y="1354138"/>
            <a:ext cx="5295900" cy="3819525"/>
            <a:chOff x="1677248" y="1353927"/>
            <a:chExt cx="5295004" cy="3820225"/>
          </a:xfrm>
        </p:grpSpPr>
        <p:sp>
          <p:nvSpPr>
            <p:cNvPr id="2" name="Rectangle 1"/>
            <p:cNvSpPr/>
            <p:nvPr/>
          </p:nvSpPr>
          <p:spPr>
            <a:xfrm>
              <a:off x="1677248" y="1353927"/>
              <a:ext cx="2060226" cy="635116"/>
            </a:xfrm>
            <a:prstGeom prst="rect">
              <a:avLst/>
            </a:prstGeom>
            <a:solidFill>
              <a:srgbClr val="FF9999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Requirements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596254" y="2344709"/>
              <a:ext cx="2060226" cy="635116"/>
            </a:xfrm>
            <a:prstGeom prst="rect">
              <a:avLst/>
            </a:prstGeom>
            <a:solidFill>
              <a:srgbClr val="CC99CC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Design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470819" y="3287856"/>
              <a:ext cx="2212601" cy="635116"/>
            </a:xfrm>
            <a:prstGeom prst="rect">
              <a:avLst/>
            </a:prstGeom>
            <a:solidFill>
              <a:srgbClr val="CCFFCC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Implementation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4478711" y="4254821"/>
              <a:ext cx="2061814" cy="635116"/>
            </a:xfrm>
            <a:prstGeom prst="rect">
              <a:avLst/>
            </a:prstGeom>
            <a:solidFill>
              <a:srgbClr val="FFFF00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Verification</a:t>
              </a:r>
            </a:p>
          </p:txBody>
        </p:sp>
        <p:sp>
          <p:nvSpPr>
            <p:cNvPr id="5" name="Freeform 4"/>
            <p:cNvSpPr/>
            <p:nvPr/>
          </p:nvSpPr>
          <p:spPr>
            <a:xfrm>
              <a:off x="3737474" y="1622263"/>
              <a:ext cx="431727" cy="709743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4656481" y="2565411"/>
              <a:ext cx="433315" cy="709743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5683420" y="3513323"/>
              <a:ext cx="433314" cy="709742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6540525" y="4464409"/>
              <a:ext cx="431727" cy="709743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20484" name="TextBox 11"/>
          <p:cNvSpPr txBox="1">
            <a:spLocks noChangeArrowheads="1"/>
          </p:cNvSpPr>
          <p:nvPr/>
        </p:nvSpPr>
        <p:spPr bwMode="auto">
          <a:xfrm>
            <a:off x="322263" y="1619250"/>
            <a:ext cx="10699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1800"/>
              <a:t>6 months</a:t>
            </a:r>
          </a:p>
        </p:txBody>
      </p:sp>
      <p:sp>
        <p:nvSpPr>
          <p:cNvPr id="20485" name="TextBox 18"/>
          <p:cNvSpPr txBox="1">
            <a:spLocks noChangeArrowheads="1"/>
          </p:cNvSpPr>
          <p:nvPr/>
        </p:nvSpPr>
        <p:spPr bwMode="auto">
          <a:xfrm>
            <a:off x="1241425" y="2595563"/>
            <a:ext cx="10699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1800"/>
              <a:t>6 months</a:t>
            </a:r>
          </a:p>
        </p:txBody>
      </p:sp>
      <p:sp>
        <p:nvSpPr>
          <p:cNvPr id="20486" name="TextBox 19"/>
          <p:cNvSpPr txBox="1">
            <a:spLocks noChangeArrowheads="1"/>
          </p:cNvSpPr>
          <p:nvPr/>
        </p:nvSpPr>
        <p:spPr bwMode="auto">
          <a:xfrm>
            <a:off x="2116138" y="3560763"/>
            <a:ext cx="1069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1800"/>
              <a:t>3 months</a:t>
            </a:r>
          </a:p>
        </p:txBody>
      </p:sp>
      <p:sp>
        <p:nvSpPr>
          <p:cNvPr id="20487" name="TextBox 20"/>
          <p:cNvSpPr txBox="1">
            <a:spLocks noChangeArrowheads="1"/>
          </p:cNvSpPr>
          <p:nvPr/>
        </p:nvSpPr>
        <p:spPr bwMode="auto">
          <a:xfrm>
            <a:off x="3100388" y="4532313"/>
            <a:ext cx="1069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1800"/>
              <a:t>6 months</a:t>
            </a:r>
          </a:p>
        </p:txBody>
      </p:sp>
      <p:sp>
        <p:nvSpPr>
          <p:cNvPr id="20488" name="TextBox 21"/>
          <p:cNvSpPr txBox="1">
            <a:spLocks noChangeArrowheads="1"/>
          </p:cNvSpPr>
          <p:nvPr/>
        </p:nvSpPr>
        <p:spPr bwMode="auto">
          <a:xfrm>
            <a:off x="6003925" y="5114925"/>
            <a:ext cx="12493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/>
              <a:t>Release!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Box 2"/>
          <p:cNvSpPr txBox="1">
            <a:spLocks noChangeArrowheads="1"/>
          </p:cNvSpPr>
          <p:nvPr/>
        </p:nvSpPr>
        <p:spPr bwMode="auto">
          <a:xfrm>
            <a:off x="0" y="6581775"/>
            <a:ext cx="42576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http://</a:t>
            </a:r>
            <a:r>
              <a:rPr lang="en-US" sz="1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en.wikipedia.org</a:t>
            </a:r>
            <a:r>
              <a:rPr lang="en-US" sz="1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/wiki/File:Waterfall_model_%281%29.svg</a:t>
            </a:r>
          </a:p>
        </p:txBody>
      </p:sp>
      <p:sp>
        <p:nvSpPr>
          <p:cNvPr id="22530" name="TextBox 3"/>
          <p:cNvSpPr txBox="1">
            <a:spLocks noChangeArrowheads="1"/>
          </p:cNvSpPr>
          <p:nvPr/>
        </p:nvSpPr>
        <p:spPr bwMode="auto">
          <a:xfrm>
            <a:off x="0" y="227013"/>
            <a:ext cx="9144000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/>
              <a:t>What could go wrong?</a:t>
            </a:r>
          </a:p>
        </p:txBody>
      </p:sp>
      <p:sp>
        <p:nvSpPr>
          <p:cNvPr id="16" name="Freeform 15"/>
          <p:cNvSpPr/>
          <p:nvPr/>
        </p:nvSpPr>
        <p:spPr>
          <a:xfrm>
            <a:off x="3557588" y="1354138"/>
            <a:ext cx="4648200" cy="1979612"/>
          </a:xfrm>
          <a:custGeom>
            <a:avLst/>
            <a:gdLst>
              <a:gd name="connsiteX0" fmla="*/ 3342517 w 3419251"/>
              <a:gd name="connsiteY0" fmla="*/ 2022693 h 2022693"/>
              <a:gd name="connsiteX1" fmla="*/ 2983107 w 3419251"/>
              <a:gd name="connsiteY1" fmla="*/ 189500 h 2022693"/>
              <a:gd name="connsiteX2" fmla="*/ 0 w 3419251"/>
              <a:gd name="connsiteY2" fmla="*/ 105628 h 202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19251" h="2022693">
                <a:moveTo>
                  <a:pt x="3342517" y="2022693"/>
                </a:moveTo>
                <a:cubicBezTo>
                  <a:pt x="3441355" y="1265852"/>
                  <a:pt x="3540193" y="509011"/>
                  <a:pt x="2983107" y="189500"/>
                </a:cubicBezTo>
                <a:cubicBezTo>
                  <a:pt x="2426021" y="-130011"/>
                  <a:pt x="656923" y="35735"/>
                  <a:pt x="0" y="105628"/>
                </a:cubicBezTo>
              </a:path>
            </a:pathLst>
          </a:custGeom>
          <a:ln w="57150" cmpd="sng">
            <a:solidFill>
              <a:srgbClr val="FF00FF"/>
            </a:solidFill>
            <a:prstDash val="sys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22532" name="Group 9"/>
          <p:cNvGrpSpPr>
            <a:grpSpLocks/>
          </p:cNvGrpSpPr>
          <p:nvPr/>
        </p:nvGrpSpPr>
        <p:grpSpPr bwMode="auto">
          <a:xfrm>
            <a:off x="1392238" y="1354138"/>
            <a:ext cx="5295900" cy="3819525"/>
            <a:chOff x="1677248" y="1353927"/>
            <a:chExt cx="5295004" cy="3820225"/>
          </a:xfrm>
        </p:grpSpPr>
        <p:sp>
          <p:nvSpPr>
            <p:cNvPr id="28" name="Rectangle 27"/>
            <p:cNvSpPr/>
            <p:nvPr/>
          </p:nvSpPr>
          <p:spPr>
            <a:xfrm>
              <a:off x="1677248" y="1353927"/>
              <a:ext cx="2060226" cy="635116"/>
            </a:xfrm>
            <a:prstGeom prst="rect">
              <a:avLst/>
            </a:prstGeom>
            <a:solidFill>
              <a:srgbClr val="FF9999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Requirements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596254" y="2344709"/>
              <a:ext cx="2060226" cy="635116"/>
            </a:xfrm>
            <a:prstGeom prst="rect">
              <a:avLst/>
            </a:prstGeom>
            <a:solidFill>
              <a:srgbClr val="CC99CC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Design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470819" y="3287856"/>
              <a:ext cx="2212601" cy="635116"/>
            </a:xfrm>
            <a:prstGeom prst="rect">
              <a:avLst/>
            </a:prstGeom>
            <a:solidFill>
              <a:srgbClr val="CCFFCC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Implementation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4478711" y="4254821"/>
              <a:ext cx="2061814" cy="635116"/>
            </a:xfrm>
            <a:prstGeom prst="rect">
              <a:avLst/>
            </a:prstGeom>
            <a:solidFill>
              <a:srgbClr val="FFFF00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400" dirty="0">
                  <a:solidFill>
                    <a:schemeClr val="bg1"/>
                  </a:solidFill>
                </a:rPr>
                <a:t>Verification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737474" y="1622263"/>
              <a:ext cx="431727" cy="709743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3" name="Freeform 32"/>
            <p:cNvSpPr/>
            <p:nvPr/>
          </p:nvSpPr>
          <p:spPr>
            <a:xfrm>
              <a:off x="4656481" y="2565411"/>
              <a:ext cx="433315" cy="709743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5683420" y="3513323"/>
              <a:ext cx="433314" cy="709742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5" name="Freeform 34"/>
            <p:cNvSpPr/>
            <p:nvPr/>
          </p:nvSpPr>
          <p:spPr>
            <a:xfrm>
              <a:off x="6540525" y="4464409"/>
              <a:ext cx="431727" cy="709743"/>
            </a:xfrm>
            <a:custGeom>
              <a:avLst/>
              <a:gdLst>
                <a:gd name="connsiteX0" fmla="*/ 0 w 432380"/>
                <a:gd name="connsiteY0" fmla="*/ 62275 h 709458"/>
                <a:gd name="connsiteX1" fmla="*/ 427433 w 432380"/>
                <a:gd name="connsiteY1" fmla="*/ 62275 h 709458"/>
                <a:gd name="connsiteX2" fmla="*/ 244247 w 432380"/>
                <a:gd name="connsiteY2" fmla="*/ 709458 h 709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2380" h="709458">
                  <a:moveTo>
                    <a:pt x="0" y="62275"/>
                  </a:moveTo>
                  <a:cubicBezTo>
                    <a:pt x="193362" y="8343"/>
                    <a:pt x="386725" y="-45589"/>
                    <a:pt x="427433" y="62275"/>
                  </a:cubicBezTo>
                  <a:cubicBezTo>
                    <a:pt x="468141" y="170139"/>
                    <a:pt x="244247" y="709458"/>
                    <a:pt x="244247" y="709458"/>
                  </a:cubicBezTo>
                </a:path>
              </a:pathLst>
            </a:custGeom>
            <a:ln w="38100" cmpd="sng">
              <a:solidFill>
                <a:srgbClr val="FFFF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22533" name="TextBox 11"/>
          <p:cNvSpPr txBox="1">
            <a:spLocks noChangeArrowheads="1"/>
          </p:cNvSpPr>
          <p:nvPr/>
        </p:nvSpPr>
        <p:spPr bwMode="auto">
          <a:xfrm>
            <a:off x="322263" y="1619250"/>
            <a:ext cx="10699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1800"/>
              <a:t>6 months</a:t>
            </a:r>
          </a:p>
        </p:txBody>
      </p:sp>
      <p:sp>
        <p:nvSpPr>
          <p:cNvPr id="22534" name="TextBox 18"/>
          <p:cNvSpPr txBox="1">
            <a:spLocks noChangeArrowheads="1"/>
          </p:cNvSpPr>
          <p:nvPr/>
        </p:nvSpPr>
        <p:spPr bwMode="auto">
          <a:xfrm>
            <a:off x="1241425" y="2595563"/>
            <a:ext cx="10699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1800"/>
              <a:t>6 months</a:t>
            </a:r>
          </a:p>
        </p:txBody>
      </p:sp>
      <p:sp>
        <p:nvSpPr>
          <p:cNvPr id="22535" name="TextBox 19"/>
          <p:cNvSpPr txBox="1">
            <a:spLocks noChangeArrowheads="1"/>
          </p:cNvSpPr>
          <p:nvPr/>
        </p:nvSpPr>
        <p:spPr bwMode="auto">
          <a:xfrm>
            <a:off x="2116138" y="3560763"/>
            <a:ext cx="1069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1800"/>
              <a:t>3 months</a:t>
            </a:r>
          </a:p>
        </p:txBody>
      </p:sp>
      <p:sp>
        <p:nvSpPr>
          <p:cNvPr id="22536" name="TextBox 20"/>
          <p:cNvSpPr txBox="1">
            <a:spLocks noChangeArrowheads="1"/>
          </p:cNvSpPr>
          <p:nvPr/>
        </p:nvSpPr>
        <p:spPr bwMode="auto">
          <a:xfrm>
            <a:off x="3100388" y="4532313"/>
            <a:ext cx="1069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1800"/>
              <a:t>6 months</a:t>
            </a:r>
          </a:p>
        </p:txBody>
      </p:sp>
      <p:sp>
        <p:nvSpPr>
          <p:cNvPr id="22537" name="TextBox 21"/>
          <p:cNvSpPr txBox="1">
            <a:spLocks noChangeArrowheads="1"/>
          </p:cNvSpPr>
          <p:nvPr/>
        </p:nvSpPr>
        <p:spPr bwMode="auto">
          <a:xfrm>
            <a:off x="6003925" y="5114925"/>
            <a:ext cx="12493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/>
              <a:t>Release!</a:t>
            </a:r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7326313" y="3381375"/>
            <a:ext cx="1577975" cy="2903538"/>
            <a:chOff x="7326625" y="3381375"/>
            <a:chExt cx="1577975" cy="2903246"/>
          </a:xfrm>
        </p:grpSpPr>
        <p:grpSp>
          <p:nvGrpSpPr>
            <p:cNvPr id="22540" name="Group 16"/>
            <p:cNvGrpSpPr>
              <a:grpSpLocks/>
            </p:cNvGrpSpPr>
            <p:nvPr/>
          </p:nvGrpSpPr>
          <p:grpSpPr bwMode="auto">
            <a:xfrm>
              <a:off x="7326625" y="3381375"/>
              <a:ext cx="1577975" cy="2617788"/>
              <a:chOff x="7565832" y="3381340"/>
              <a:chExt cx="1578168" cy="2617866"/>
            </a:xfrm>
          </p:grpSpPr>
          <p:pic>
            <p:nvPicPr>
              <p:cNvPr id="22542" name="Picture 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65832" y="4348119"/>
                <a:ext cx="1578168" cy="16510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" name="Oval Callout 9"/>
              <p:cNvSpPr/>
              <p:nvPr/>
            </p:nvSpPr>
            <p:spPr>
              <a:xfrm>
                <a:off x="7565832" y="3381340"/>
                <a:ext cx="1479731" cy="709563"/>
              </a:xfrm>
              <a:prstGeom prst="wedgeEllipseCallout">
                <a:avLst>
                  <a:gd name="adj1" fmla="val -7881"/>
                  <a:gd name="adj2" fmla="val 82761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-128"/>
                  </a:defRPr>
                </a:lvl9pPr>
              </a:lstStyle>
              <a:p>
                <a:pPr algn="ctr" eaLnBrk="1" hangingPunct="1"/>
                <a:r>
                  <a:rPr lang="en-US" altLang="en-US" sz="1800">
                    <a:solidFill>
                      <a:schemeClr val="bg1"/>
                    </a:solidFill>
                  </a:rPr>
                  <a:t>I don’t like it…</a:t>
                </a:r>
              </a:p>
            </p:txBody>
          </p:sp>
        </p:grpSp>
        <p:sp>
          <p:nvSpPr>
            <p:cNvPr id="22541" name="TextBox 20"/>
            <p:cNvSpPr txBox="1">
              <a:spLocks noChangeArrowheads="1"/>
            </p:cNvSpPr>
            <p:nvPr/>
          </p:nvSpPr>
          <p:spPr bwMode="auto">
            <a:xfrm>
              <a:off x="7575622" y="5915289"/>
              <a:ext cx="109807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800"/>
                <a:t>Customer</a:t>
              </a:r>
            </a:p>
          </p:txBody>
        </p:sp>
      </p:grp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785938" y="941388"/>
            <a:ext cx="13446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>
                <a:solidFill>
                  <a:srgbClr val="FF00FF"/>
                </a:solidFill>
              </a:rPr>
              <a:t>Problem!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Box 2"/>
          <p:cNvSpPr txBox="1">
            <a:spLocks noChangeArrowheads="1"/>
          </p:cNvSpPr>
          <p:nvPr/>
        </p:nvSpPr>
        <p:spPr bwMode="auto">
          <a:xfrm>
            <a:off x="2836863" y="1566863"/>
            <a:ext cx="3479800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buFont typeface="Arial" charset="0"/>
              <a:buChar char="•"/>
            </a:pPr>
            <a:r>
              <a:rPr lang="en-US" altLang="en-US" sz="3200"/>
              <a:t>High failure rates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en-US" sz="3200"/>
              <a:t>Low productivity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en-US" sz="3200"/>
              <a:t>High defect rates</a:t>
            </a:r>
          </a:p>
        </p:txBody>
      </p:sp>
      <p:sp>
        <p:nvSpPr>
          <p:cNvPr id="24578" name="TextBox 3"/>
          <p:cNvSpPr txBox="1">
            <a:spLocks noChangeArrowheads="1"/>
          </p:cNvSpPr>
          <p:nvPr/>
        </p:nvSpPr>
        <p:spPr bwMode="auto">
          <a:xfrm>
            <a:off x="914400" y="3848100"/>
            <a:ext cx="2852738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/>
              <a:t>45% of features</a:t>
            </a:r>
            <a:br>
              <a:rPr lang="en-US" altLang="en-US" sz="3200"/>
            </a:br>
            <a:r>
              <a:rPr lang="en-US" altLang="en-US" sz="3200"/>
              <a:t>in requirements</a:t>
            </a:r>
            <a:br>
              <a:rPr lang="en-US" altLang="en-US" sz="3200"/>
            </a:br>
            <a:r>
              <a:rPr lang="en-US" altLang="en-US" sz="3200"/>
              <a:t>never used</a:t>
            </a:r>
          </a:p>
        </p:txBody>
      </p:sp>
      <p:sp>
        <p:nvSpPr>
          <p:cNvPr id="24579" name="TextBox 4"/>
          <p:cNvSpPr txBox="1">
            <a:spLocks noChangeArrowheads="1"/>
          </p:cNvSpPr>
          <p:nvPr/>
        </p:nvSpPr>
        <p:spPr bwMode="auto">
          <a:xfrm>
            <a:off x="4868863" y="3835400"/>
            <a:ext cx="3114675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200"/>
              <a:t>Early schedule</a:t>
            </a:r>
            <a:br>
              <a:rPr lang="en-US" altLang="en-US" sz="3200"/>
            </a:br>
            <a:r>
              <a:rPr lang="en-US" altLang="en-US" sz="3200"/>
              <a:t>and estimates</a:t>
            </a:r>
            <a:br>
              <a:rPr lang="en-US" altLang="en-US" sz="3200"/>
            </a:br>
            <a:r>
              <a:rPr lang="en-US" altLang="en-US" sz="3200"/>
              <a:t>off by up to 400%</a:t>
            </a:r>
          </a:p>
        </p:txBody>
      </p:sp>
      <p:sp>
        <p:nvSpPr>
          <p:cNvPr id="2458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Waterfall is often a </a:t>
            </a:r>
            <a:r>
              <a:rPr lang="en-US" altLang="en-US" i="1">
                <a:solidFill>
                  <a:srgbClr val="FF00FF"/>
                </a:solidFill>
                <a:ea typeface="ＭＳ Ｐゴシック" charset="-128"/>
              </a:rPr>
              <a:t>poor practice</a:t>
            </a:r>
            <a:endParaRPr lang="en-US" altLang="en-US">
              <a:solidFill>
                <a:srgbClr val="FF00FF"/>
              </a:solidFill>
              <a:ea typeface="ＭＳ Ｐゴシック" charset="-12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Why Waterfall doesn’t work</a:t>
            </a:r>
          </a:p>
        </p:txBody>
      </p:sp>
      <p:sp>
        <p:nvSpPr>
          <p:cNvPr id="25602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False assumption: Specifications …</a:t>
            </a:r>
          </a:p>
          <a:p>
            <a:pPr lvl="1" eaLnBrk="1" hangingPunct="1"/>
            <a:r>
              <a:rPr lang="en-US" altLang="en-US">
                <a:ea typeface="ＭＳ Ｐゴシック" charset="-128"/>
              </a:rPr>
              <a:t>are predictable and stable</a:t>
            </a:r>
          </a:p>
          <a:p>
            <a:pPr lvl="1" eaLnBrk="1" hangingPunct="1"/>
            <a:r>
              <a:rPr lang="en-US" altLang="en-US">
                <a:ea typeface="ＭＳ Ｐゴシック" charset="-128"/>
              </a:rPr>
              <a:t>can be correctly defined at the start</a:t>
            </a:r>
          </a:p>
          <a:p>
            <a:pPr lvl="1" eaLnBrk="1" hangingPunct="1"/>
            <a:r>
              <a:rPr lang="en-US" altLang="en-US">
                <a:ea typeface="ＭＳ Ｐゴシック" charset="-128"/>
              </a:rPr>
              <a:t>have low change rates</a:t>
            </a:r>
          </a:p>
          <a:p>
            <a:pPr lvl="1" eaLnBrk="1" hangingPunct="1"/>
            <a:endParaRPr lang="en-US" altLang="en-US">
              <a:ea typeface="ＭＳ Ｐゴシック" charset="-128"/>
            </a:endParaRPr>
          </a:p>
          <a:p>
            <a:pPr eaLnBrk="1" hangingPunct="1"/>
            <a:r>
              <a:rPr lang="en-US" altLang="en-US">
                <a:ea typeface="ＭＳ Ｐゴシック" charset="-128"/>
              </a:rPr>
              <a:t>Actual stats:</a:t>
            </a:r>
          </a:p>
          <a:p>
            <a:pPr lvl="1" eaLnBrk="1" hangingPunct="1"/>
            <a:r>
              <a:rPr lang="en-US" altLang="en-US">
                <a:ea typeface="ＭＳ Ｐゴシック" charset="-128"/>
              </a:rPr>
              <a:t>25% of requirements changed</a:t>
            </a:r>
          </a:p>
          <a:p>
            <a:pPr lvl="1" eaLnBrk="1" hangingPunct="1"/>
            <a:r>
              <a:rPr lang="en-US" altLang="en-US">
                <a:ea typeface="ＭＳ Ｐゴシック" charset="-128"/>
              </a:rPr>
              <a:t>35% to 50% changed in large projects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6150</TotalTime>
  <Words>625</Words>
  <Application>Microsoft Macintosh PowerPoint</Application>
  <PresentationFormat>On-screen Show (4:3)</PresentationFormat>
  <Paragraphs>173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ＭＳ Ｐゴシック</vt:lpstr>
      <vt:lpstr>Arial</vt:lpstr>
      <vt:lpstr>Calibri</vt:lpstr>
      <vt:lpstr>Comic Sans MS</vt:lpstr>
      <vt:lpstr>Black</vt:lpstr>
      <vt:lpstr>PowerPoint Presentation</vt:lpstr>
      <vt:lpstr>SWEBOK Knowledge Areas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Waterfall is often a poor practice</vt:lpstr>
      <vt:lpstr>Why Waterfall doesn’t work</vt:lpstr>
      <vt:lpstr>PowerPoint Presentation</vt:lpstr>
      <vt:lpstr>PowerPoint Presentation</vt:lpstr>
      <vt:lpstr>Basis of empirical process model…</vt:lpstr>
      <vt:lpstr>Iterative Development Process</vt:lpstr>
      <vt:lpstr>Iterative Development Process</vt:lpstr>
      <vt:lpstr>Iterative Development Process</vt:lpstr>
      <vt:lpstr>PowerPoint Presentation</vt:lpstr>
      <vt:lpstr>How long should iterations be?</vt:lpstr>
      <vt:lpstr>Iterative and incremental development addresses the “yes…but” problem</vt:lpstr>
      <vt:lpstr>Requirements stabilize over time</vt:lpstr>
      <vt:lpstr>More benefits of iterative development</vt:lpstr>
      <vt:lpstr>Summary</vt:lpstr>
    </vt:vector>
  </TitlesOfParts>
  <Company>Oregon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Fleming</dc:creator>
  <cp:lastModifiedBy>Scott Fleming</cp:lastModifiedBy>
  <cp:revision>230</cp:revision>
  <dcterms:created xsi:type="dcterms:W3CDTF">2011-01-26T19:04:03Z</dcterms:created>
  <dcterms:modified xsi:type="dcterms:W3CDTF">2019-03-11T14:36:29Z</dcterms:modified>
</cp:coreProperties>
</file>

<file path=docProps/thumbnail.jpeg>
</file>